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omments/comment1.xml" ContentType="application/vnd.openxmlformats-officedocument.presentationml.comment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6"/>
  </p:notesMasterIdLst>
  <p:sldIdLst>
    <p:sldId id="256" r:id="rId2"/>
    <p:sldId id="279" r:id="rId3"/>
    <p:sldId id="283" r:id="rId4"/>
    <p:sldId id="258" r:id="rId5"/>
    <p:sldId id="280" r:id="rId6"/>
    <p:sldId id="276" r:id="rId7"/>
    <p:sldId id="281" r:id="rId8"/>
    <p:sldId id="257" r:id="rId9"/>
    <p:sldId id="263" r:id="rId10"/>
    <p:sldId id="268" r:id="rId11"/>
    <p:sldId id="277" r:id="rId12"/>
    <p:sldId id="265" r:id="rId13"/>
    <p:sldId id="259" r:id="rId14"/>
    <p:sldId id="264" r:id="rId15"/>
    <p:sldId id="262" r:id="rId16"/>
    <p:sldId id="269" r:id="rId17"/>
    <p:sldId id="273" r:id="rId18"/>
    <p:sldId id="271" r:id="rId19"/>
    <p:sldId id="274" r:id="rId20"/>
    <p:sldId id="275" r:id="rId21"/>
    <p:sldId id="266" r:id="rId22"/>
    <p:sldId id="278" r:id="rId23"/>
    <p:sldId id="282" r:id="rId24"/>
    <p:sldId id="272"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irstie Jones" initials="KJ" lastIdx="1" clrIdx="0">
    <p:extLst>
      <p:ext uri="{19B8F6BF-5375-455C-9EA6-DF929625EA0E}">
        <p15:presenceInfo xmlns:p15="http://schemas.microsoft.com/office/powerpoint/2012/main" userId="21a9138b0c2646f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E085C0D-9765-E143-BBC5-9BD85C904EC1}" v="76" dt="2020-08-01T23:53:19.2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85"/>
    <p:restoredTop sz="94663"/>
  </p:normalViewPr>
  <p:slideViewPr>
    <p:cSldViewPr snapToGrid="0" snapToObjects="1">
      <p:cViewPr>
        <p:scale>
          <a:sx n="100" d="100"/>
          <a:sy n="100" d="100"/>
        </p:scale>
        <p:origin x="544" y="5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7-29T20:04:14.005" idx="1">
    <p:pos x="10" y="10"/>
    <p:text/>
    <p:extLst>
      <p:ext uri="{C676402C-5697-4E1C-873F-D02D1690AC5C}">
        <p15:threadingInfo xmlns:p15="http://schemas.microsoft.com/office/powerpoint/2012/main" timeZoneBias="420"/>
      </p:ext>
    </p:extLst>
  </p:cm>
</p:cmLst>
</file>

<file path=ppt/media/image1.tiff>
</file>

<file path=ppt/media/image10.tiff>
</file>

<file path=ppt/media/image11.png>
</file>

<file path=ppt/media/image12.tiff>
</file>

<file path=ppt/media/image13.png>
</file>

<file path=ppt/media/image14.png>
</file>

<file path=ppt/media/image15.png>
</file>

<file path=ppt/media/image16.tiff>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tiff>
</file>

<file path=ppt/media/image3.tiff>
</file>

<file path=ppt/media/image4.tiff>
</file>

<file path=ppt/media/image5.tiff>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B335BD-44C8-7F49-9A41-468FE0673E4B}" type="datetimeFigureOut">
              <a:rPr lang="en-US" smtClean="0"/>
              <a:t>7/31/20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F4C0AE-F0E5-6E46-8FF6-04B17005C501}" type="slidenum">
              <a:rPr lang="en-US" smtClean="0"/>
              <a:t>‹#›</a:t>
            </a:fld>
            <a:endParaRPr lang="en-US"/>
          </a:p>
        </p:txBody>
      </p:sp>
    </p:spTree>
    <p:extLst>
      <p:ext uri="{BB962C8B-B14F-4D97-AF65-F5344CB8AC3E}">
        <p14:creationId xmlns:p14="http://schemas.microsoft.com/office/powerpoint/2010/main" val="32543644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F4C0AE-F0E5-6E46-8FF6-04B17005C501}" type="slidenum">
              <a:rPr lang="en-US" smtClean="0"/>
              <a:t>2</a:t>
            </a:fld>
            <a:endParaRPr lang="en-US"/>
          </a:p>
        </p:txBody>
      </p:sp>
    </p:spTree>
    <p:extLst>
      <p:ext uri="{BB962C8B-B14F-4D97-AF65-F5344CB8AC3E}">
        <p14:creationId xmlns:p14="http://schemas.microsoft.com/office/powerpoint/2010/main" val="37305131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AV:</a:t>
            </a:r>
          </a:p>
        </p:txBody>
      </p:sp>
      <p:sp>
        <p:nvSpPr>
          <p:cNvPr id="4" name="Slide Number Placeholder 3"/>
          <p:cNvSpPr>
            <a:spLocks noGrp="1"/>
          </p:cNvSpPr>
          <p:nvPr>
            <p:ph type="sldNum" sz="quarter" idx="5"/>
          </p:nvPr>
        </p:nvSpPr>
        <p:spPr/>
        <p:txBody>
          <a:bodyPr/>
          <a:lstStyle/>
          <a:p>
            <a:fld id="{DDF4C0AE-F0E5-6E46-8FF6-04B17005C501}" type="slidenum">
              <a:rPr lang="en-US" smtClean="0"/>
              <a:t>12</a:t>
            </a:fld>
            <a:endParaRPr lang="en-US"/>
          </a:p>
        </p:txBody>
      </p:sp>
    </p:spTree>
    <p:extLst>
      <p:ext uri="{BB962C8B-B14F-4D97-AF65-F5344CB8AC3E}">
        <p14:creationId xmlns:p14="http://schemas.microsoft.com/office/powerpoint/2010/main" val="9981176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AV</a:t>
            </a:r>
          </a:p>
        </p:txBody>
      </p:sp>
      <p:sp>
        <p:nvSpPr>
          <p:cNvPr id="4" name="Slide Number Placeholder 3"/>
          <p:cNvSpPr>
            <a:spLocks noGrp="1"/>
          </p:cNvSpPr>
          <p:nvPr>
            <p:ph type="sldNum" sz="quarter" idx="5"/>
          </p:nvPr>
        </p:nvSpPr>
        <p:spPr/>
        <p:txBody>
          <a:bodyPr/>
          <a:lstStyle/>
          <a:p>
            <a:fld id="{DDF4C0AE-F0E5-6E46-8FF6-04B17005C501}" type="slidenum">
              <a:rPr lang="en-US" smtClean="0"/>
              <a:t>13</a:t>
            </a:fld>
            <a:endParaRPr lang="en-US"/>
          </a:p>
        </p:txBody>
      </p:sp>
    </p:spTree>
    <p:extLst>
      <p:ext uri="{BB962C8B-B14F-4D97-AF65-F5344CB8AC3E}">
        <p14:creationId xmlns:p14="http://schemas.microsoft.com/office/powerpoint/2010/main" val="22980194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KJ: Correlation b/t resell and sizing</a:t>
            </a:r>
          </a:p>
          <a:p>
            <a:r>
              <a:rPr lang="en-US" dirty="0"/>
              <a:t>Representation all of the shoes sold in the dataset. The bigger circles show that there are more units sold in that size. You can see from this, if you purchase a size 9-11, you stand the highest chance of reselling at a high value. </a:t>
            </a:r>
          </a:p>
        </p:txBody>
      </p:sp>
      <p:sp>
        <p:nvSpPr>
          <p:cNvPr id="4" name="Slide Number Placeholder 3"/>
          <p:cNvSpPr>
            <a:spLocks noGrp="1"/>
          </p:cNvSpPr>
          <p:nvPr>
            <p:ph type="sldNum" sz="quarter" idx="5"/>
          </p:nvPr>
        </p:nvSpPr>
        <p:spPr/>
        <p:txBody>
          <a:bodyPr/>
          <a:lstStyle/>
          <a:p>
            <a:fld id="{DDF4C0AE-F0E5-6E46-8FF6-04B17005C501}" type="slidenum">
              <a:rPr lang="en-US" smtClean="0"/>
              <a:t>14</a:t>
            </a:fld>
            <a:endParaRPr lang="en-US"/>
          </a:p>
        </p:txBody>
      </p:sp>
    </p:spTree>
    <p:extLst>
      <p:ext uri="{BB962C8B-B14F-4D97-AF65-F5344CB8AC3E}">
        <p14:creationId xmlns:p14="http://schemas.microsoft.com/office/powerpoint/2010/main" val="36565318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KJ: This chart matches the bubble chart above, showing the same spike in shoe size with resell value. And that spike represents how common having size 9-11 shoes is.</a:t>
            </a:r>
          </a:p>
        </p:txBody>
      </p:sp>
      <p:sp>
        <p:nvSpPr>
          <p:cNvPr id="4" name="Slide Number Placeholder 3"/>
          <p:cNvSpPr>
            <a:spLocks noGrp="1"/>
          </p:cNvSpPr>
          <p:nvPr>
            <p:ph type="sldNum" sz="quarter" idx="5"/>
          </p:nvPr>
        </p:nvSpPr>
        <p:spPr/>
        <p:txBody>
          <a:bodyPr/>
          <a:lstStyle/>
          <a:p>
            <a:fld id="{DDF4C0AE-F0E5-6E46-8FF6-04B17005C501}" type="slidenum">
              <a:rPr lang="en-US" smtClean="0"/>
              <a:t>15</a:t>
            </a:fld>
            <a:endParaRPr lang="en-US"/>
          </a:p>
        </p:txBody>
      </p:sp>
    </p:spTree>
    <p:extLst>
      <p:ext uri="{BB962C8B-B14F-4D97-AF65-F5344CB8AC3E}">
        <p14:creationId xmlns:p14="http://schemas.microsoft.com/office/powerpoint/2010/main" val="25720907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JN</a:t>
            </a:r>
          </a:p>
        </p:txBody>
      </p:sp>
      <p:sp>
        <p:nvSpPr>
          <p:cNvPr id="4" name="Slide Number Placeholder 3"/>
          <p:cNvSpPr>
            <a:spLocks noGrp="1"/>
          </p:cNvSpPr>
          <p:nvPr>
            <p:ph type="sldNum" sz="quarter" idx="5"/>
          </p:nvPr>
        </p:nvSpPr>
        <p:spPr/>
        <p:txBody>
          <a:bodyPr/>
          <a:lstStyle/>
          <a:p>
            <a:fld id="{DDF4C0AE-F0E5-6E46-8FF6-04B17005C501}" type="slidenum">
              <a:rPr lang="en-US" smtClean="0"/>
              <a:t>16</a:t>
            </a:fld>
            <a:endParaRPr lang="en-US"/>
          </a:p>
        </p:txBody>
      </p:sp>
    </p:spTree>
    <p:extLst>
      <p:ext uri="{BB962C8B-B14F-4D97-AF65-F5344CB8AC3E}">
        <p14:creationId xmlns:p14="http://schemas.microsoft.com/office/powerpoint/2010/main" val="32907335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JN</a:t>
            </a:r>
          </a:p>
        </p:txBody>
      </p:sp>
      <p:sp>
        <p:nvSpPr>
          <p:cNvPr id="4" name="Slide Number Placeholder 3"/>
          <p:cNvSpPr>
            <a:spLocks noGrp="1"/>
          </p:cNvSpPr>
          <p:nvPr>
            <p:ph type="sldNum" sz="quarter" idx="5"/>
          </p:nvPr>
        </p:nvSpPr>
        <p:spPr/>
        <p:txBody>
          <a:bodyPr/>
          <a:lstStyle/>
          <a:p>
            <a:fld id="{DDF4C0AE-F0E5-6E46-8FF6-04B17005C501}" type="slidenum">
              <a:rPr lang="en-US" smtClean="0"/>
              <a:t>17</a:t>
            </a:fld>
            <a:endParaRPr lang="en-US"/>
          </a:p>
        </p:txBody>
      </p:sp>
    </p:spTree>
    <p:extLst>
      <p:ext uri="{BB962C8B-B14F-4D97-AF65-F5344CB8AC3E}">
        <p14:creationId xmlns:p14="http://schemas.microsoft.com/office/powerpoint/2010/main" val="4334388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JN: Top 5 states that spend the most money</a:t>
            </a:r>
          </a:p>
        </p:txBody>
      </p:sp>
      <p:sp>
        <p:nvSpPr>
          <p:cNvPr id="4" name="Slide Number Placeholder 3"/>
          <p:cNvSpPr>
            <a:spLocks noGrp="1"/>
          </p:cNvSpPr>
          <p:nvPr>
            <p:ph type="sldNum" sz="quarter" idx="5"/>
          </p:nvPr>
        </p:nvSpPr>
        <p:spPr/>
        <p:txBody>
          <a:bodyPr/>
          <a:lstStyle/>
          <a:p>
            <a:fld id="{DDF4C0AE-F0E5-6E46-8FF6-04B17005C501}" type="slidenum">
              <a:rPr lang="en-US" smtClean="0"/>
              <a:t>18</a:t>
            </a:fld>
            <a:endParaRPr lang="en-US"/>
          </a:p>
        </p:txBody>
      </p:sp>
    </p:spTree>
    <p:extLst>
      <p:ext uri="{BB962C8B-B14F-4D97-AF65-F5344CB8AC3E}">
        <p14:creationId xmlns:p14="http://schemas.microsoft.com/office/powerpoint/2010/main" val="9797239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JN</a:t>
            </a:r>
          </a:p>
        </p:txBody>
      </p:sp>
      <p:sp>
        <p:nvSpPr>
          <p:cNvPr id="4" name="Slide Number Placeholder 3"/>
          <p:cNvSpPr>
            <a:spLocks noGrp="1"/>
          </p:cNvSpPr>
          <p:nvPr>
            <p:ph type="sldNum" sz="quarter" idx="5"/>
          </p:nvPr>
        </p:nvSpPr>
        <p:spPr/>
        <p:txBody>
          <a:bodyPr/>
          <a:lstStyle/>
          <a:p>
            <a:fld id="{DDF4C0AE-F0E5-6E46-8FF6-04B17005C501}" type="slidenum">
              <a:rPr lang="en-US" smtClean="0"/>
              <a:t>19</a:t>
            </a:fld>
            <a:endParaRPr lang="en-US"/>
          </a:p>
        </p:txBody>
      </p:sp>
    </p:spTree>
    <p:extLst>
      <p:ext uri="{BB962C8B-B14F-4D97-AF65-F5344CB8AC3E}">
        <p14:creationId xmlns:p14="http://schemas.microsoft.com/office/powerpoint/2010/main" val="7158417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JN</a:t>
            </a:r>
          </a:p>
        </p:txBody>
      </p:sp>
      <p:sp>
        <p:nvSpPr>
          <p:cNvPr id="4" name="Slide Number Placeholder 3"/>
          <p:cNvSpPr>
            <a:spLocks noGrp="1"/>
          </p:cNvSpPr>
          <p:nvPr>
            <p:ph type="sldNum" sz="quarter" idx="5"/>
          </p:nvPr>
        </p:nvSpPr>
        <p:spPr/>
        <p:txBody>
          <a:bodyPr/>
          <a:lstStyle/>
          <a:p>
            <a:fld id="{DDF4C0AE-F0E5-6E46-8FF6-04B17005C501}" type="slidenum">
              <a:rPr lang="en-US" smtClean="0"/>
              <a:t>20</a:t>
            </a:fld>
            <a:endParaRPr lang="en-US"/>
          </a:p>
        </p:txBody>
      </p:sp>
    </p:spTree>
    <p:extLst>
      <p:ext uri="{BB962C8B-B14F-4D97-AF65-F5344CB8AC3E}">
        <p14:creationId xmlns:p14="http://schemas.microsoft.com/office/powerpoint/2010/main" val="14760270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JN: Who sold the most in each state – Off White or Yeezy?</a:t>
            </a:r>
          </a:p>
        </p:txBody>
      </p:sp>
      <p:sp>
        <p:nvSpPr>
          <p:cNvPr id="4" name="Slide Number Placeholder 3"/>
          <p:cNvSpPr>
            <a:spLocks noGrp="1"/>
          </p:cNvSpPr>
          <p:nvPr>
            <p:ph type="sldNum" sz="quarter" idx="5"/>
          </p:nvPr>
        </p:nvSpPr>
        <p:spPr/>
        <p:txBody>
          <a:bodyPr/>
          <a:lstStyle/>
          <a:p>
            <a:fld id="{DDF4C0AE-F0E5-6E46-8FF6-04B17005C501}" type="slidenum">
              <a:rPr lang="en-US" smtClean="0"/>
              <a:t>21</a:t>
            </a:fld>
            <a:endParaRPr lang="en-US"/>
          </a:p>
        </p:txBody>
      </p:sp>
    </p:spTree>
    <p:extLst>
      <p:ext uri="{BB962C8B-B14F-4D97-AF65-F5344CB8AC3E}">
        <p14:creationId xmlns:p14="http://schemas.microsoft.com/office/powerpoint/2010/main" val="13433974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KJ: </a:t>
            </a:r>
          </a:p>
          <a:p>
            <a:endParaRPr lang="en-US" dirty="0"/>
          </a:p>
          <a:p>
            <a:r>
              <a:rPr lang="en-US" dirty="0"/>
              <a:t>Our proposed questions:</a:t>
            </a:r>
          </a:p>
          <a:p>
            <a:pPr marL="228600" indent="-228600">
              <a:buAutoNum type="arabicPeriod"/>
            </a:pPr>
            <a:r>
              <a:rPr lang="en-US" dirty="0"/>
              <a:t>Is there a correlation between social media influence and sneaker resell value?</a:t>
            </a:r>
          </a:p>
          <a:p>
            <a:pPr marL="228600" indent="-228600">
              <a:buAutoNum type="arabicPeriod"/>
            </a:pPr>
            <a:r>
              <a:rPr lang="en-US" dirty="0"/>
              <a:t>Is there a correlation between resell value and shoe size? </a:t>
            </a:r>
          </a:p>
          <a:p>
            <a:pPr marL="228600" indent="-228600">
              <a:buAutoNum type="arabicPeriod"/>
            </a:pPr>
            <a:r>
              <a:rPr lang="en-US" dirty="0"/>
              <a:t>Is there a correlation between resell value and color way? </a:t>
            </a:r>
          </a:p>
          <a:p>
            <a:pPr marL="228600" indent="-228600">
              <a:buAutoNum type="arabicPeriod"/>
            </a:pPr>
            <a:r>
              <a:rPr lang="en-US" dirty="0"/>
              <a:t>Is there a correlation between social impressions and resell value or velocity of buy?</a:t>
            </a:r>
          </a:p>
        </p:txBody>
      </p:sp>
      <p:sp>
        <p:nvSpPr>
          <p:cNvPr id="4" name="Slide Number Placeholder 3"/>
          <p:cNvSpPr>
            <a:spLocks noGrp="1"/>
          </p:cNvSpPr>
          <p:nvPr>
            <p:ph type="sldNum" sz="quarter" idx="5"/>
          </p:nvPr>
        </p:nvSpPr>
        <p:spPr/>
        <p:txBody>
          <a:bodyPr/>
          <a:lstStyle/>
          <a:p>
            <a:fld id="{DDF4C0AE-F0E5-6E46-8FF6-04B17005C501}" type="slidenum">
              <a:rPr lang="en-US" smtClean="0"/>
              <a:t>4</a:t>
            </a:fld>
            <a:endParaRPr lang="en-US"/>
          </a:p>
        </p:txBody>
      </p:sp>
    </p:spTree>
    <p:extLst>
      <p:ext uri="{BB962C8B-B14F-4D97-AF65-F5344CB8AC3E}">
        <p14:creationId xmlns:p14="http://schemas.microsoft.com/office/powerpoint/2010/main" val="13989729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social media mentions doesn’t have a strong correlation to resell value, we have found that size, scarcity, region has a stronger impact on the value the sneaker holds in the market. </a:t>
            </a:r>
          </a:p>
        </p:txBody>
      </p:sp>
      <p:sp>
        <p:nvSpPr>
          <p:cNvPr id="4" name="Slide Number Placeholder 3"/>
          <p:cNvSpPr>
            <a:spLocks noGrp="1"/>
          </p:cNvSpPr>
          <p:nvPr>
            <p:ph type="sldNum" sz="quarter" idx="5"/>
          </p:nvPr>
        </p:nvSpPr>
        <p:spPr/>
        <p:txBody>
          <a:bodyPr/>
          <a:lstStyle/>
          <a:p>
            <a:fld id="{DDF4C0AE-F0E5-6E46-8FF6-04B17005C501}" type="slidenum">
              <a:rPr lang="en-US" smtClean="0"/>
              <a:t>24</a:t>
            </a:fld>
            <a:endParaRPr lang="en-US"/>
          </a:p>
        </p:txBody>
      </p:sp>
    </p:spTree>
    <p:extLst>
      <p:ext uri="{BB962C8B-B14F-4D97-AF65-F5344CB8AC3E}">
        <p14:creationId xmlns:p14="http://schemas.microsoft.com/office/powerpoint/2010/main" val="35747357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2"/>
                </a:solidFill>
              </a:rPr>
              <a:t>Our starter data came from Stock X. They are a “live/ask bid website” that held a contest last year and offered prizes for the best visualizations of the given data. The data contained information on Yeezy and Off White sneakers including their original sale price, resell value, size, color way, and buyer state from Sept 2017 to February 2019. We used Google Trends as a proxy for social media buzz in lieu of access to historic social media API data. </a:t>
            </a:r>
            <a:endParaRPr lang="en-US" dirty="0"/>
          </a:p>
        </p:txBody>
      </p:sp>
      <p:sp>
        <p:nvSpPr>
          <p:cNvPr id="4" name="Slide Number Placeholder 3"/>
          <p:cNvSpPr>
            <a:spLocks noGrp="1"/>
          </p:cNvSpPr>
          <p:nvPr>
            <p:ph type="sldNum" sz="quarter" idx="5"/>
          </p:nvPr>
        </p:nvSpPr>
        <p:spPr/>
        <p:txBody>
          <a:bodyPr/>
          <a:lstStyle/>
          <a:p>
            <a:fld id="{DDF4C0AE-F0E5-6E46-8FF6-04B17005C501}" type="slidenum">
              <a:rPr lang="en-US" smtClean="0"/>
              <a:t>5</a:t>
            </a:fld>
            <a:endParaRPr lang="en-US"/>
          </a:p>
        </p:txBody>
      </p:sp>
    </p:spTree>
    <p:extLst>
      <p:ext uri="{BB962C8B-B14F-4D97-AF65-F5344CB8AC3E}">
        <p14:creationId xmlns:p14="http://schemas.microsoft.com/office/powerpoint/2010/main" val="18490060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KJ: We observed 11 shoe types in 50 color ways.  Each color way had different available units, different launch dates, and retail pricing.</a:t>
            </a:r>
          </a:p>
        </p:txBody>
      </p:sp>
      <p:sp>
        <p:nvSpPr>
          <p:cNvPr id="4" name="Slide Number Placeholder 3"/>
          <p:cNvSpPr>
            <a:spLocks noGrp="1"/>
          </p:cNvSpPr>
          <p:nvPr>
            <p:ph type="sldNum" sz="quarter" idx="5"/>
          </p:nvPr>
        </p:nvSpPr>
        <p:spPr/>
        <p:txBody>
          <a:bodyPr/>
          <a:lstStyle/>
          <a:p>
            <a:fld id="{DDF4C0AE-F0E5-6E46-8FF6-04B17005C501}" type="slidenum">
              <a:rPr lang="en-US" smtClean="0"/>
              <a:t>6</a:t>
            </a:fld>
            <a:endParaRPr lang="en-US"/>
          </a:p>
        </p:txBody>
      </p:sp>
    </p:spTree>
    <p:extLst>
      <p:ext uri="{BB962C8B-B14F-4D97-AF65-F5344CB8AC3E}">
        <p14:creationId xmlns:p14="http://schemas.microsoft.com/office/powerpoint/2010/main" val="13834772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F4C0AE-F0E5-6E46-8FF6-04B17005C501}" type="slidenum">
              <a:rPr lang="en-US" smtClean="0"/>
              <a:t>7</a:t>
            </a:fld>
            <a:endParaRPr lang="en-US"/>
          </a:p>
        </p:txBody>
      </p:sp>
    </p:spTree>
    <p:extLst>
      <p:ext uri="{BB962C8B-B14F-4D97-AF65-F5344CB8AC3E}">
        <p14:creationId xmlns:p14="http://schemas.microsoft.com/office/powerpoint/2010/main" val="11233534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KJ: This graph shows a breakdown comparing the 2 brands (Yeezy and Off White) and tracks the sales over time. </a:t>
            </a:r>
          </a:p>
        </p:txBody>
      </p:sp>
      <p:sp>
        <p:nvSpPr>
          <p:cNvPr id="4" name="Slide Number Placeholder 3"/>
          <p:cNvSpPr>
            <a:spLocks noGrp="1"/>
          </p:cNvSpPr>
          <p:nvPr>
            <p:ph type="sldNum" sz="quarter" idx="5"/>
          </p:nvPr>
        </p:nvSpPr>
        <p:spPr/>
        <p:txBody>
          <a:bodyPr/>
          <a:lstStyle/>
          <a:p>
            <a:fld id="{DDF4C0AE-F0E5-6E46-8FF6-04B17005C501}" type="slidenum">
              <a:rPr lang="en-US" smtClean="0"/>
              <a:t>8</a:t>
            </a:fld>
            <a:endParaRPr lang="en-US"/>
          </a:p>
        </p:txBody>
      </p:sp>
    </p:spTree>
    <p:extLst>
      <p:ext uri="{BB962C8B-B14F-4D97-AF65-F5344CB8AC3E}">
        <p14:creationId xmlns:p14="http://schemas.microsoft.com/office/powerpoint/2010/main" val="16332697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KJ: We were surprised to find that even though Yeezy sold more units, Off White resells had more profitability </a:t>
            </a:r>
          </a:p>
          <a:p>
            <a:endParaRPr lang="en-US" dirty="0"/>
          </a:p>
        </p:txBody>
      </p:sp>
      <p:sp>
        <p:nvSpPr>
          <p:cNvPr id="4" name="Slide Number Placeholder 3"/>
          <p:cNvSpPr>
            <a:spLocks noGrp="1"/>
          </p:cNvSpPr>
          <p:nvPr>
            <p:ph type="sldNum" sz="quarter" idx="5"/>
          </p:nvPr>
        </p:nvSpPr>
        <p:spPr/>
        <p:txBody>
          <a:bodyPr/>
          <a:lstStyle/>
          <a:p>
            <a:fld id="{DDF4C0AE-F0E5-6E46-8FF6-04B17005C501}" type="slidenum">
              <a:rPr lang="en-US" smtClean="0"/>
              <a:t>9</a:t>
            </a:fld>
            <a:endParaRPr lang="en-US"/>
          </a:p>
        </p:txBody>
      </p:sp>
    </p:spTree>
    <p:extLst>
      <p:ext uri="{BB962C8B-B14F-4D97-AF65-F5344CB8AC3E}">
        <p14:creationId xmlns:p14="http://schemas.microsoft.com/office/powerpoint/2010/main" val="22038191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AV:</a:t>
            </a:r>
          </a:p>
        </p:txBody>
      </p:sp>
      <p:sp>
        <p:nvSpPr>
          <p:cNvPr id="4" name="Slide Number Placeholder 3"/>
          <p:cNvSpPr>
            <a:spLocks noGrp="1"/>
          </p:cNvSpPr>
          <p:nvPr>
            <p:ph type="sldNum" sz="quarter" idx="5"/>
          </p:nvPr>
        </p:nvSpPr>
        <p:spPr/>
        <p:txBody>
          <a:bodyPr/>
          <a:lstStyle/>
          <a:p>
            <a:fld id="{DDF4C0AE-F0E5-6E46-8FF6-04B17005C501}" type="slidenum">
              <a:rPr lang="en-US" smtClean="0"/>
              <a:t>10</a:t>
            </a:fld>
            <a:endParaRPr lang="en-US"/>
          </a:p>
        </p:txBody>
      </p:sp>
    </p:spTree>
    <p:extLst>
      <p:ext uri="{BB962C8B-B14F-4D97-AF65-F5344CB8AC3E}">
        <p14:creationId xmlns:p14="http://schemas.microsoft.com/office/powerpoint/2010/main" val="22527618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F4C0AE-F0E5-6E46-8FF6-04B17005C501}" type="slidenum">
              <a:rPr lang="en-US" smtClean="0"/>
              <a:t>11</a:t>
            </a:fld>
            <a:endParaRPr lang="en-US"/>
          </a:p>
        </p:txBody>
      </p:sp>
    </p:spTree>
    <p:extLst>
      <p:ext uri="{BB962C8B-B14F-4D97-AF65-F5344CB8AC3E}">
        <p14:creationId xmlns:p14="http://schemas.microsoft.com/office/powerpoint/2010/main" val="5600864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GB"/>
              <a:t>Click to edit Master title style</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48A87A34-81AB-432B-8DAE-1953F412C126}" type="datetimeFigureOut">
              <a:rPr lang="en-US" dirty="0"/>
              <a:pPr/>
              <a:t>7/31/20</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7/31/20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804672" y="320040"/>
            <a:ext cx="3657600" cy="320040"/>
          </a:xfrm>
        </p:spPr>
        <p:txBody>
          <a:bodyPr/>
          <a:lstStyle/>
          <a:p>
            <a:fld id="{48A87A34-81AB-432B-8DAE-1953F412C126}" type="datetimeFigureOut">
              <a:rPr lang="en-US" dirty="0"/>
              <a:t>7/31/20</a:t>
            </a:fld>
            <a:endParaRPr lang="en-US" dirty="0"/>
          </a:p>
        </p:txBody>
      </p:sp>
      <p:sp>
        <p:nvSpPr>
          <p:cNvPr id="5" name="Footer Placeholder 4"/>
          <p:cNvSpPr>
            <a:spLocks noGrp="1"/>
          </p:cNvSpPr>
          <p:nvPr>
            <p:ph type="ftr" sz="quarter" idx="11"/>
          </p:nvPr>
        </p:nvSpPr>
        <p:spPr>
          <a:xfrm>
            <a:off x="804672" y="6227064"/>
            <a:ext cx="10588752" cy="320040"/>
          </a:xfrm>
        </p:spPr>
        <p:txBody>
          <a:body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n-GB"/>
              <a:t>Click to edit Master title style</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7/31/20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n-GB"/>
              <a:t>Click to edit Master title style</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804672" y="320040"/>
            <a:ext cx="3657600" cy="320040"/>
          </a:xfrm>
        </p:spPr>
        <p:txBody>
          <a:bodyPr/>
          <a:lstStyle/>
          <a:p>
            <a:fld id="{48A87A34-81AB-432B-8DAE-1953F412C126}" type="datetimeFigureOut">
              <a:rPr lang="en-US" dirty="0"/>
              <a:t>7/31/20</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n-GB"/>
              <a:t>Click to edit Master title style</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a:xfrm>
            <a:off x="804672" y="320040"/>
            <a:ext cx="3657600" cy="320040"/>
          </a:xfrm>
        </p:spPr>
        <p:txBody>
          <a:bodyPr/>
          <a:lstStyle/>
          <a:p>
            <a:fld id="{48A87A34-81AB-432B-8DAE-1953F412C126}" type="datetimeFigureOut">
              <a:rPr lang="en-US" dirty="0"/>
              <a:t>7/31/20</a:t>
            </a:fld>
            <a:endParaRPr lang="en-US" dirty="0"/>
          </a:p>
        </p:txBody>
      </p:sp>
      <p:sp>
        <p:nvSpPr>
          <p:cNvPr id="6" name="Footer Placeholder 5"/>
          <p:cNvSpPr>
            <a:spLocks noGrp="1"/>
          </p:cNvSpPr>
          <p:nvPr>
            <p:ph type="ftr" sz="quarter" idx="11"/>
          </p:nvPr>
        </p:nvSpPr>
        <p:spPr>
          <a:xfrm>
            <a:off x="804672" y="6227064"/>
            <a:ext cx="10588752" cy="320040"/>
          </a:xfrm>
        </p:spPr>
        <p:txBody>
          <a:bodyPr/>
          <a:lstStyle/>
          <a:p>
            <a:endParaRPr lang="en-US" dirty="0"/>
          </a:p>
        </p:txBody>
      </p:sp>
      <p:sp>
        <p:nvSpPr>
          <p:cNvPr id="7" name="Slide Number Placeholder 6"/>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n-GB"/>
              <a:t>Click to edit Master title style</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5125305" y="1488985"/>
            <a:ext cx="6264350" cy="169685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118447" y="4351687"/>
            <a:ext cx="6265588" cy="170406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a:xfrm>
            <a:off x="804672" y="320040"/>
            <a:ext cx="3657600" cy="320040"/>
          </a:xfrm>
        </p:spPr>
        <p:txBody>
          <a:bodyPr/>
          <a:lstStyle/>
          <a:p>
            <a:fld id="{48A87A34-81AB-432B-8DAE-1953F412C126}" type="datetimeFigureOut">
              <a:rPr lang="en-US" dirty="0"/>
              <a:t>7/31/20</a:t>
            </a:fld>
            <a:endParaRPr lang="en-US" dirty="0"/>
          </a:p>
        </p:txBody>
      </p:sp>
      <p:sp>
        <p:nvSpPr>
          <p:cNvPr id="8" name="Footer Placeholder 7"/>
          <p:cNvSpPr>
            <a:spLocks noGrp="1"/>
          </p:cNvSpPr>
          <p:nvPr>
            <p:ph type="ftr" sz="quarter" idx="11"/>
          </p:nvPr>
        </p:nvSpPr>
        <p:spPr>
          <a:xfrm>
            <a:off x="804672" y="6227064"/>
            <a:ext cx="10588752" cy="320040"/>
          </a:xfrm>
        </p:spPr>
        <p:txBody>
          <a:bodyPr/>
          <a:lstStyle/>
          <a:p>
            <a:endParaRPr lang="en-US" dirty="0"/>
          </a:p>
        </p:txBody>
      </p:sp>
      <p:sp>
        <p:nvSpPr>
          <p:cNvPr id="9" name="Slide Number Placeholder 8"/>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7/31/20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48A87A34-81AB-432B-8DAE-1953F412C126}" type="datetimeFigureOut">
              <a:rPr lang="en-US" dirty="0"/>
              <a:t>7/31/20</a:t>
            </a:fld>
            <a:endParaRPr lang="en-US" dirty="0"/>
          </a:p>
        </p:txBody>
      </p:sp>
      <p:sp>
        <p:nvSpPr>
          <p:cNvPr id="3" name="Footer Placeholder 2"/>
          <p:cNvSpPr>
            <a:spLocks noGrp="1"/>
          </p:cNvSpPr>
          <p:nvPr>
            <p:ph type="ftr" sz="quarter" idx="11"/>
          </p:nvPr>
        </p:nvSpPr>
        <p:spPr>
          <a:xfrm>
            <a:off x="804672" y="6227064"/>
            <a:ext cx="10588752" cy="320040"/>
          </a:xfrm>
        </p:spPr>
        <p:txBody>
          <a:bodyPr/>
          <a:lstStyle/>
          <a:p>
            <a:endParaRPr lang="en-US" dirty="0"/>
          </a:p>
        </p:txBody>
      </p:sp>
      <p:sp>
        <p:nvSpPr>
          <p:cNvPr id="4" name="Slide Number Placeholder 3"/>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n-GB"/>
              <a:t>Click to edit Master title style</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7/31/20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n-GB"/>
              <a:t>Click to edit Master title style</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804672" y="320040"/>
            <a:ext cx="3657600" cy="320040"/>
          </a:xfrm>
        </p:spPr>
        <p:txBody>
          <a:bodyPr/>
          <a:lstStyle/>
          <a:p>
            <a:fld id="{48A87A34-81AB-432B-8DAE-1953F412C126}" type="datetimeFigureOut">
              <a:rPr lang="en-US" dirty="0"/>
              <a:t>7/31/20</a:t>
            </a:fld>
            <a:endParaRPr lang="en-US" dirty="0"/>
          </a:p>
        </p:txBody>
      </p:sp>
      <p:sp>
        <p:nvSpPr>
          <p:cNvPr id="6" name="Footer Placeholder 5"/>
          <p:cNvSpPr>
            <a:spLocks noGrp="1"/>
          </p:cNvSpPr>
          <p:nvPr>
            <p:ph type="ftr" sz="quarter" idx="11"/>
          </p:nvPr>
        </p:nvSpPr>
        <p:spPr>
          <a:xfrm>
            <a:off x="804672" y="6227064"/>
            <a:ext cx="5942203" cy="320040"/>
          </a:xfrm>
        </p:spPr>
        <p:txBody>
          <a:bodyPr/>
          <a:lstStyle/>
          <a:p>
            <a:endParaRPr lang="en-US" dirty="0"/>
          </a:p>
        </p:txBody>
      </p:sp>
      <p:sp>
        <p:nvSpPr>
          <p:cNvPr id="7" name="Slide Number Placeholder 6"/>
          <p:cNvSpPr>
            <a:spLocks noGrp="1"/>
          </p:cNvSpPr>
          <p:nvPr>
            <p:ph type="sldNum" sz="quarter" idx="12"/>
          </p:nvPr>
        </p:nvSpPr>
        <p:spPr>
          <a:xfrm>
            <a:off x="5828377"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48A87A34-81AB-432B-8DAE-1953F412C126}" type="datetimeFigureOut">
              <a:rPr lang="en-US" dirty="0"/>
              <a:pPr/>
              <a:t>7/31/20</a:t>
            </a:fld>
            <a:endParaRPr lang="en-US" dirty="0"/>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comments" Target="../comments/comment1.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28.tiff"/><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8.tiff"/><Relationship Id="rId4" Type="http://schemas.openxmlformats.org/officeDocument/2006/relationships/image" Target="../media/image7.tiff"/></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BC650-3FE6-4E4E-916C-33FA7D7D42B1}"/>
              </a:ext>
            </a:extLst>
          </p:cNvPr>
          <p:cNvSpPr>
            <a:spLocks noGrp="1"/>
          </p:cNvSpPr>
          <p:nvPr>
            <p:ph type="ctrTitle"/>
          </p:nvPr>
        </p:nvSpPr>
        <p:spPr>
          <a:xfrm>
            <a:off x="1759236" y="1157288"/>
            <a:ext cx="8679915" cy="780981"/>
          </a:xfrm>
        </p:spPr>
        <p:txBody>
          <a:bodyPr>
            <a:normAutofit fontScale="90000"/>
          </a:bodyPr>
          <a:lstStyle/>
          <a:p>
            <a:r>
              <a:rPr lang="en-US" dirty="0"/>
              <a:t>Yeezy vs. Off White</a:t>
            </a:r>
          </a:p>
        </p:txBody>
      </p:sp>
      <p:sp>
        <p:nvSpPr>
          <p:cNvPr id="3" name="Subtitle 2">
            <a:extLst>
              <a:ext uri="{FF2B5EF4-FFF2-40B4-BE49-F238E27FC236}">
                <a16:creationId xmlns:a16="http://schemas.microsoft.com/office/drawing/2014/main" id="{3C9397FF-0F58-1C4E-9304-56F7303A9E36}"/>
              </a:ext>
            </a:extLst>
          </p:cNvPr>
          <p:cNvSpPr>
            <a:spLocks noGrp="1"/>
          </p:cNvSpPr>
          <p:nvPr>
            <p:ph type="subTitle" idx="1"/>
          </p:nvPr>
        </p:nvSpPr>
        <p:spPr/>
        <p:txBody>
          <a:bodyPr/>
          <a:lstStyle/>
          <a:p>
            <a:r>
              <a:rPr lang="en-US" dirty="0"/>
              <a:t>Sneaker Resell Value</a:t>
            </a:r>
          </a:p>
          <a:p>
            <a:endParaRPr lang="en-US" dirty="0"/>
          </a:p>
          <a:p>
            <a:r>
              <a:rPr lang="en-US" dirty="0"/>
              <a:t>Kirstie Jones, James Nguyen, Amy </a:t>
            </a:r>
            <a:r>
              <a:rPr lang="en-US" dirty="0" err="1"/>
              <a:t>Vong</a:t>
            </a:r>
            <a:r>
              <a:rPr lang="en-US" dirty="0"/>
              <a:t>, Nicole Zheng</a:t>
            </a:r>
          </a:p>
        </p:txBody>
      </p:sp>
      <p:pic>
        <p:nvPicPr>
          <p:cNvPr id="5" name="Picture 4">
            <a:extLst>
              <a:ext uri="{FF2B5EF4-FFF2-40B4-BE49-F238E27FC236}">
                <a16:creationId xmlns:a16="http://schemas.microsoft.com/office/drawing/2014/main" id="{7FDA99FD-B46C-6740-A757-54372C6F5DD6}"/>
              </a:ext>
            </a:extLst>
          </p:cNvPr>
          <p:cNvPicPr>
            <a:picLocks noChangeAspect="1"/>
          </p:cNvPicPr>
          <p:nvPr/>
        </p:nvPicPr>
        <p:blipFill>
          <a:blip r:embed="rId2"/>
          <a:stretch>
            <a:fillRect/>
          </a:stretch>
        </p:blipFill>
        <p:spPr>
          <a:xfrm>
            <a:off x="2543176" y="2181886"/>
            <a:ext cx="2616610" cy="1474817"/>
          </a:xfrm>
          <a:prstGeom prst="rect">
            <a:avLst/>
          </a:prstGeom>
        </p:spPr>
      </p:pic>
      <p:pic>
        <p:nvPicPr>
          <p:cNvPr id="6" name="Picture 5">
            <a:extLst>
              <a:ext uri="{FF2B5EF4-FFF2-40B4-BE49-F238E27FC236}">
                <a16:creationId xmlns:a16="http://schemas.microsoft.com/office/drawing/2014/main" id="{EC7AA39A-37AF-534F-9696-76902A7816BC}"/>
              </a:ext>
            </a:extLst>
          </p:cNvPr>
          <p:cNvPicPr>
            <a:picLocks noChangeAspect="1"/>
          </p:cNvPicPr>
          <p:nvPr/>
        </p:nvPicPr>
        <p:blipFill>
          <a:blip r:embed="rId3"/>
          <a:stretch>
            <a:fillRect/>
          </a:stretch>
        </p:blipFill>
        <p:spPr>
          <a:xfrm>
            <a:off x="7032213" y="2184859"/>
            <a:ext cx="2616611" cy="1471844"/>
          </a:xfrm>
          <a:prstGeom prst="rect">
            <a:avLst/>
          </a:prstGeom>
        </p:spPr>
      </p:pic>
    </p:spTree>
    <p:extLst>
      <p:ext uri="{BB962C8B-B14F-4D97-AF65-F5344CB8AC3E}">
        <p14:creationId xmlns:p14="http://schemas.microsoft.com/office/powerpoint/2010/main" val="29935849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2809643-1A52-4ED2-AA8C-EEF67E9272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0" name="Freeform 5">
              <a:extLst>
                <a:ext uri="{FF2B5EF4-FFF2-40B4-BE49-F238E27FC236}">
                  <a16:creationId xmlns:a16="http://schemas.microsoft.com/office/drawing/2014/main" id="{F59BE78A-E3EA-4451-96B5-6FAFD246E2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 name="Freeform 6">
              <a:extLst>
                <a:ext uri="{FF2B5EF4-FFF2-40B4-BE49-F238E27FC236}">
                  <a16:creationId xmlns:a16="http://schemas.microsoft.com/office/drawing/2014/main" id="{CFD751E0-7430-4ACA-A679-ECB74EA589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 name="Freeform 7">
              <a:extLst>
                <a:ext uri="{FF2B5EF4-FFF2-40B4-BE49-F238E27FC236}">
                  <a16:creationId xmlns:a16="http://schemas.microsoft.com/office/drawing/2014/main" id="{A4098D72-B456-40CC-8C9F-D08B9DD25B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8">
              <a:extLst>
                <a:ext uri="{FF2B5EF4-FFF2-40B4-BE49-F238E27FC236}">
                  <a16:creationId xmlns:a16="http://schemas.microsoft.com/office/drawing/2014/main" id="{77F4ACE6-DDA3-4ED6-8FEE-78FFB08E9A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4" name="Freeform 9">
              <a:extLst>
                <a:ext uri="{FF2B5EF4-FFF2-40B4-BE49-F238E27FC236}">
                  <a16:creationId xmlns:a16="http://schemas.microsoft.com/office/drawing/2014/main" id="{4337B0AD-9A1D-4899-8791-EDEB9B5A1D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10">
              <a:extLst>
                <a:ext uri="{FF2B5EF4-FFF2-40B4-BE49-F238E27FC236}">
                  <a16:creationId xmlns:a16="http://schemas.microsoft.com/office/drawing/2014/main" id="{BCA1A530-E6F6-465D-BCD0-371D816CCC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1">
              <a:extLst>
                <a:ext uri="{FF2B5EF4-FFF2-40B4-BE49-F238E27FC236}">
                  <a16:creationId xmlns:a16="http://schemas.microsoft.com/office/drawing/2014/main" id="{E004A844-7D04-43E1-A29A-F8191791D9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7" name="Freeform 12">
              <a:extLst>
                <a:ext uri="{FF2B5EF4-FFF2-40B4-BE49-F238E27FC236}">
                  <a16:creationId xmlns:a16="http://schemas.microsoft.com/office/drawing/2014/main" id="{20EE4868-1730-433B-AA39-A91305A49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3">
              <a:extLst>
                <a:ext uri="{FF2B5EF4-FFF2-40B4-BE49-F238E27FC236}">
                  <a16:creationId xmlns:a16="http://schemas.microsoft.com/office/drawing/2014/main" id="{5AB5DD23-5ECB-4E0C-AC9B-C384785BAE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4">
              <a:extLst>
                <a:ext uri="{FF2B5EF4-FFF2-40B4-BE49-F238E27FC236}">
                  <a16:creationId xmlns:a16="http://schemas.microsoft.com/office/drawing/2014/main" id="{30DF27FE-32C5-40E3-88CF-16228DBBC3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5">
              <a:extLst>
                <a:ext uri="{FF2B5EF4-FFF2-40B4-BE49-F238E27FC236}">
                  <a16:creationId xmlns:a16="http://schemas.microsoft.com/office/drawing/2014/main" id="{7DA4BF21-FA96-43DB-A077-173C5F4333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6">
              <a:extLst>
                <a:ext uri="{FF2B5EF4-FFF2-40B4-BE49-F238E27FC236}">
                  <a16:creationId xmlns:a16="http://schemas.microsoft.com/office/drawing/2014/main" id="{79FB98CB-1E06-4CC6-B67C-4CE3403E87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7">
              <a:extLst>
                <a:ext uri="{FF2B5EF4-FFF2-40B4-BE49-F238E27FC236}">
                  <a16:creationId xmlns:a16="http://schemas.microsoft.com/office/drawing/2014/main" id="{BF956BA4-7CC2-4E13-9E1D-0854EF4CB0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8">
              <a:extLst>
                <a:ext uri="{FF2B5EF4-FFF2-40B4-BE49-F238E27FC236}">
                  <a16:creationId xmlns:a16="http://schemas.microsoft.com/office/drawing/2014/main" id="{E6C08EBB-2C97-4884-9312-EA0A6A62A2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9">
              <a:extLst>
                <a:ext uri="{FF2B5EF4-FFF2-40B4-BE49-F238E27FC236}">
                  <a16:creationId xmlns:a16="http://schemas.microsoft.com/office/drawing/2014/main" id="{3262514D-691E-4344-8751-4E80F046A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20">
              <a:extLst>
                <a:ext uri="{FF2B5EF4-FFF2-40B4-BE49-F238E27FC236}">
                  <a16:creationId xmlns:a16="http://schemas.microsoft.com/office/drawing/2014/main" id="{17406E40-244E-4DD6-94A4-E739602419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6" name="Freeform 21">
              <a:extLst>
                <a:ext uri="{FF2B5EF4-FFF2-40B4-BE49-F238E27FC236}">
                  <a16:creationId xmlns:a16="http://schemas.microsoft.com/office/drawing/2014/main" id="{9E621646-8902-4518-ADFE-798B8AF7F1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7" name="Freeform 22">
              <a:extLst>
                <a:ext uri="{FF2B5EF4-FFF2-40B4-BE49-F238E27FC236}">
                  <a16:creationId xmlns:a16="http://schemas.microsoft.com/office/drawing/2014/main" id="{BC03DD73-798C-403F-B9AC-BFF84A0B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8" name="Freeform 23">
              <a:extLst>
                <a:ext uri="{FF2B5EF4-FFF2-40B4-BE49-F238E27FC236}">
                  <a16:creationId xmlns:a16="http://schemas.microsoft.com/office/drawing/2014/main" id="{6756FE0C-DC81-49BD-AD76-1E223B6863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4">
              <a:extLst>
                <a:ext uri="{FF2B5EF4-FFF2-40B4-BE49-F238E27FC236}">
                  <a16:creationId xmlns:a16="http://schemas.microsoft.com/office/drawing/2014/main" id="{89921AE2-097C-4DEE-A398-FCB910D60D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5">
              <a:extLst>
                <a:ext uri="{FF2B5EF4-FFF2-40B4-BE49-F238E27FC236}">
                  <a16:creationId xmlns:a16="http://schemas.microsoft.com/office/drawing/2014/main" id="{FEEAE74D-A8B8-4601-84C4-7F01DFF419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pic>
        <p:nvPicPr>
          <p:cNvPr id="7" name="Picture 6" descr="A picture containing screenshot, drawing&#10;&#10;Description automatically generated">
            <a:extLst>
              <a:ext uri="{FF2B5EF4-FFF2-40B4-BE49-F238E27FC236}">
                <a16:creationId xmlns:a16="http://schemas.microsoft.com/office/drawing/2014/main" id="{FFFB7BA5-5FDC-C043-AA4C-97D38B924596}"/>
              </a:ext>
            </a:extLst>
          </p:cNvPr>
          <p:cNvPicPr>
            <a:picLocks noChangeAspect="1"/>
          </p:cNvPicPr>
          <p:nvPr/>
        </p:nvPicPr>
        <p:blipFill>
          <a:blip r:embed="rId3"/>
          <a:stretch>
            <a:fillRect/>
          </a:stretch>
        </p:blipFill>
        <p:spPr>
          <a:xfrm>
            <a:off x="801806" y="895374"/>
            <a:ext cx="10145476" cy="5962626"/>
          </a:xfrm>
          <a:prstGeom prst="rect">
            <a:avLst/>
          </a:prstGeom>
        </p:spPr>
      </p:pic>
      <p:sp>
        <p:nvSpPr>
          <p:cNvPr id="8" name="TextBox 7">
            <a:extLst>
              <a:ext uri="{FF2B5EF4-FFF2-40B4-BE49-F238E27FC236}">
                <a16:creationId xmlns:a16="http://schemas.microsoft.com/office/drawing/2014/main" id="{501E866F-EF45-D04F-A914-548E84A17917}"/>
              </a:ext>
            </a:extLst>
          </p:cNvPr>
          <p:cNvSpPr txBox="1"/>
          <p:nvPr/>
        </p:nvSpPr>
        <p:spPr>
          <a:xfrm>
            <a:off x="2525830" y="599777"/>
            <a:ext cx="6701589" cy="369332"/>
          </a:xfrm>
          <a:prstGeom prst="rect">
            <a:avLst/>
          </a:prstGeom>
          <a:noFill/>
        </p:spPr>
        <p:txBody>
          <a:bodyPr wrap="square" rtlCol="0">
            <a:spAutoFit/>
          </a:bodyPr>
          <a:lstStyle/>
          <a:p>
            <a:pPr algn="ctr"/>
            <a:r>
              <a:rPr lang="en-US" dirty="0"/>
              <a:t>Avg Money Made Reselling</a:t>
            </a:r>
          </a:p>
        </p:txBody>
      </p:sp>
      <p:sp>
        <p:nvSpPr>
          <p:cNvPr id="2" name="TextBox 1">
            <a:extLst>
              <a:ext uri="{FF2B5EF4-FFF2-40B4-BE49-F238E27FC236}">
                <a16:creationId xmlns:a16="http://schemas.microsoft.com/office/drawing/2014/main" id="{012D607C-BB7A-EA47-B967-3638AEFC9E2E}"/>
              </a:ext>
            </a:extLst>
          </p:cNvPr>
          <p:cNvSpPr txBox="1"/>
          <p:nvPr/>
        </p:nvSpPr>
        <p:spPr>
          <a:xfrm>
            <a:off x="111919" y="138112"/>
            <a:ext cx="6988969" cy="461665"/>
          </a:xfrm>
          <a:prstGeom prst="rect">
            <a:avLst/>
          </a:prstGeom>
          <a:noFill/>
        </p:spPr>
        <p:txBody>
          <a:bodyPr wrap="square" rtlCol="0">
            <a:spAutoFit/>
          </a:bodyPr>
          <a:lstStyle/>
          <a:p>
            <a:r>
              <a:rPr lang="en-US" sz="2400" dirty="0"/>
              <a:t>Analysis: Brand Name vs Resell Value</a:t>
            </a:r>
          </a:p>
        </p:txBody>
      </p:sp>
    </p:spTree>
    <p:extLst>
      <p:ext uri="{BB962C8B-B14F-4D97-AF65-F5344CB8AC3E}">
        <p14:creationId xmlns:p14="http://schemas.microsoft.com/office/powerpoint/2010/main" val="13718749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90" name="Group 136">
            <a:extLst>
              <a:ext uri="{FF2B5EF4-FFF2-40B4-BE49-F238E27FC236}">
                <a16:creationId xmlns:a16="http://schemas.microsoft.com/office/drawing/2014/main" id="{9A517D76-CE12-47A5-BD95-9A8F05070B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38" name="Freeform 5">
              <a:extLst>
                <a:ext uri="{FF2B5EF4-FFF2-40B4-BE49-F238E27FC236}">
                  <a16:creationId xmlns:a16="http://schemas.microsoft.com/office/drawing/2014/main" id="{A2F2F994-D93C-4552-B9AD-DA9E8C94BF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9" name="Freeform 6">
              <a:extLst>
                <a:ext uri="{FF2B5EF4-FFF2-40B4-BE49-F238E27FC236}">
                  <a16:creationId xmlns:a16="http://schemas.microsoft.com/office/drawing/2014/main" id="{502B8064-B713-4DB8-AC36-3E576B348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0" name="Freeform 7">
              <a:extLst>
                <a:ext uri="{FF2B5EF4-FFF2-40B4-BE49-F238E27FC236}">
                  <a16:creationId xmlns:a16="http://schemas.microsoft.com/office/drawing/2014/main" id="{1D700A84-AE55-4EDE-A656-62806F504E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41" name="Freeform 8">
              <a:extLst>
                <a:ext uri="{FF2B5EF4-FFF2-40B4-BE49-F238E27FC236}">
                  <a16:creationId xmlns:a16="http://schemas.microsoft.com/office/drawing/2014/main" id="{E04FC3D0-B839-4900-B5C8-86C794457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2" name="Freeform 9">
              <a:extLst>
                <a:ext uri="{FF2B5EF4-FFF2-40B4-BE49-F238E27FC236}">
                  <a16:creationId xmlns:a16="http://schemas.microsoft.com/office/drawing/2014/main" id="{731A8D63-72B9-496F-BB43-DDD90FC7E2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3" name="Freeform 10">
              <a:extLst>
                <a:ext uri="{FF2B5EF4-FFF2-40B4-BE49-F238E27FC236}">
                  <a16:creationId xmlns:a16="http://schemas.microsoft.com/office/drawing/2014/main" id="{5B167ED7-B36F-4DDE-B273-7A309BD0F7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4" name="Freeform 11">
              <a:extLst>
                <a:ext uri="{FF2B5EF4-FFF2-40B4-BE49-F238E27FC236}">
                  <a16:creationId xmlns:a16="http://schemas.microsoft.com/office/drawing/2014/main" id="{1178D32B-E32A-4691-84EB-5FE693D3B1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5" name="Freeform 12">
              <a:extLst>
                <a:ext uri="{FF2B5EF4-FFF2-40B4-BE49-F238E27FC236}">
                  <a16:creationId xmlns:a16="http://schemas.microsoft.com/office/drawing/2014/main" id="{AB800FF0-63F8-4B30-96F4-E9601D026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6" name="Freeform 13">
              <a:extLst>
                <a:ext uri="{FF2B5EF4-FFF2-40B4-BE49-F238E27FC236}">
                  <a16:creationId xmlns:a16="http://schemas.microsoft.com/office/drawing/2014/main" id="{A4616F81-02F6-4A18-949C-FB6CBA2006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47" name="Freeform 14">
              <a:extLst>
                <a:ext uri="{FF2B5EF4-FFF2-40B4-BE49-F238E27FC236}">
                  <a16:creationId xmlns:a16="http://schemas.microsoft.com/office/drawing/2014/main" id="{D31D2123-B363-42F3-8A04-43048C7BA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48" name="Freeform 15">
              <a:extLst>
                <a:ext uri="{FF2B5EF4-FFF2-40B4-BE49-F238E27FC236}">
                  <a16:creationId xmlns:a16="http://schemas.microsoft.com/office/drawing/2014/main" id="{C60973D3-0B9D-465C-8FD3-266BBA49E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49" name="Freeform 16">
              <a:extLst>
                <a:ext uri="{FF2B5EF4-FFF2-40B4-BE49-F238E27FC236}">
                  <a16:creationId xmlns:a16="http://schemas.microsoft.com/office/drawing/2014/main" id="{C6655AC3-A1D6-4A0B-861F-F94CB5F0D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50" name="Freeform 17">
              <a:extLst>
                <a:ext uri="{FF2B5EF4-FFF2-40B4-BE49-F238E27FC236}">
                  <a16:creationId xmlns:a16="http://schemas.microsoft.com/office/drawing/2014/main" id="{E8850C4A-AFA5-499E-8E1C-176A59C88B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1" name="Freeform 18">
              <a:extLst>
                <a:ext uri="{FF2B5EF4-FFF2-40B4-BE49-F238E27FC236}">
                  <a16:creationId xmlns:a16="http://schemas.microsoft.com/office/drawing/2014/main" id="{8C06F8D4-97B5-4836-AD19-2151421B03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2" name="Freeform 19">
              <a:extLst>
                <a:ext uri="{FF2B5EF4-FFF2-40B4-BE49-F238E27FC236}">
                  <a16:creationId xmlns:a16="http://schemas.microsoft.com/office/drawing/2014/main" id="{89A2942D-1C1B-4AFF-9818-DA7B73EA48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3" name="Freeform 20">
              <a:extLst>
                <a:ext uri="{FF2B5EF4-FFF2-40B4-BE49-F238E27FC236}">
                  <a16:creationId xmlns:a16="http://schemas.microsoft.com/office/drawing/2014/main" id="{2B61C5D3-5852-403F-B4BA-A64B933120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4" name="Freeform 21">
              <a:extLst>
                <a:ext uri="{FF2B5EF4-FFF2-40B4-BE49-F238E27FC236}">
                  <a16:creationId xmlns:a16="http://schemas.microsoft.com/office/drawing/2014/main" id="{EF62A1A7-26C1-4804-93CB-A07F356CA3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5" name="Freeform 22">
              <a:extLst>
                <a:ext uri="{FF2B5EF4-FFF2-40B4-BE49-F238E27FC236}">
                  <a16:creationId xmlns:a16="http://schemas.microsoft.com/office/drawing/2014/main" id="{490A1082-3E3A-4C61-9613-910BB024AD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6" name="Freeform 23">
              <a:extLst>
                <a:ext uri="{FF2B5EF4-FFF2-40B4-BE49-F238E27FC236}">
                  <a16:creationId xmlns:a16="http://schemas.microsoft.com/office/drawing/2014/main" id="{5F452D69-A1DB-4A06-B933-896AED861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192" name="Group 157">
            <a:extLst>
              <a:ext uri="{FF2B5EF4-FFF2-40B4-BE49-F238E27FC236}">
                <a16:creationId xmlns:a16="http://schemas.microsoft.com/office/drawing/2014/main" id="{445D6626-A6F2-4475-922C-BE42D3365F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1186483"/>
            <a:ext cx="8848345" cy="4477933"/>
            <a:chOff x="1669293" y="1186483"/>
            <a:chExt cx="8848345" cy="4477933"/>
          </a:xfrm>
        </p:grpSpPr>
        <p:sp>
          <p:nvSpPr>
            <p:cNvPr id="159" name="Rectangle 158">
              <a:extLst>
                <a:ext uri="{FF2B5EF4-FFF2-40B4-BE49-F238E27FC236}">
                  <a16:creationId xmlns:a16="http://schemas.microsoft.com/office/drawing/2014/main" id="{0ECFEB13-5D98-43DB-8DFF-78327AE138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0" name="Isosceles Triangle 159">
              <a:extLst>
                <a:ext uri="{FF2B5EF4-FFF2-40B4-BE49-F238E27FC236}">
                  <a16:creationId xmlns:a16="http://schemas.microsoft.com/office/drawing/2014/main" id="{29DA4AFD-8D10-4660-A842-40F4D1434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1" name="Rectangle 160">
              <a:extLst>
                <a:ext uri="{FF2B5EF4-FFF2-40B4-BE49-F238E27FC236}">
                  <a16:creationId xmlns:a16="http://schemas.microsoft.com/office/drawing/2014/main" id="{F2DBAFF0-48F5-43BB-87C6-CE56A16B63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useBgFill="1">
        <p:nvSpPr>
          <p:cNvPr id="193" name="Rectangle 162">
            <a:extLst>
              <a:ext uri="{FF2B5EF4-FFF2-40B4-BE49-F238E27FC236}">
                <a16:creationId xmlns:a16="http://schemas.microsoft.com/office/drawing/2014/main" id="{33008093-012F-4D0C-BED4-BEEFF11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4" name="Group 164">
            <a:extLst>
              <a:ext uri="{FF2B5EF4-FFF2-40B4-BE49-F238E27FC236}">
                <a16:creationId xmlns:a16="http://schemas.microsoft.com/office/drawing/2014/main" id="{13DFFFD4-4F03-42EE-8CC9-6778E314773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66" name="Freeform 5">
              <a:extLst>
                <a:ext uri="{FF2B5EF4-FFF2-40B4-BE49-F238E27FC236}">
                  <a16:creationId xmlns:a16="http://schemas.microsoft.com/office/drawing/2014/main" id="{C313FA99-E955-492D-92DA-24BC187B034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29674" y="1298404"/>
              <a:ext cx="9702800" cy="5573512"/>
            </a:xfrm>
            <a:custGeom>
              <a:avLst/>
              <a:gdLst>
                <a:gd name="T0" fmla="*/ 1752 w 2038"/>
                <a:gd name="T1" fmla="*/ 1169 h 1169"/>
                <a:gd name="T2" fmla="*/ 1487 w 2038"/>
                <a:gd name="T3" fmla="*/ 334 h 1169"/>
                <a:gd name="T4" fmla="*/ 860 w 2038"/>
                <a:gd name="T5" fmla="*/ 22 h 1169"/>
                <a:gd name="T6" fmla="*/ 199 w 2038"/>
                <a:gd name="T7" fmla="*/ 318 h 1169"/>
                <a:gd name="T8" fmla="*/ 399 w 2038"/>
                <a:gd name="T9" fmla="*/ 1165 h 1169"/>
              </a:gdLst>
              <a:ahLst/>
              <a:cxnLst>
                <a:cxn ang="0">
                  <a:pos x="T0" y="T1"/>
                </a:cxn>
                <a:cxn ang="0">
                  <a:pos x="T2" y="T3"/>
                </a:cxn>
                <a:cxn ang="0">
                  <a:pos x="T4" y="T5"/>
                </a:cxn>
                <a:cxn ang="0">
                  <a:pos x="T6" y="T7"/>
                </a:cxn>
                <a:cxn ang="0">
                  <a:pos x="T8" y="T9"/>
                </a:cxn>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7" name="Freeform 6">
              <a:extLst>
                <a:ext uri="{FF2B5EF4-FFF2-40B4-BE49-F238E27FC236}">
                  <a16:creationId xmlns:a16="http://schemas.microsoft.com/office/drawing/2014/main" id="{4B8565C6-CF59-4A25-979D-DCCB1EEFDBE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70451" y="2018236"/>
              <a:ext cx="7373938" cy="4848892"/>
            </a:xfrm>
            <a:custGeom>
              <a:avLst/>
              <a:gdLst>
                <a:gd name="T0" fmla="*/ 1025 w 1549"/>
                <a:gd name="T1" fmla="*/ 1016 h 1017"/>
                <a:gd name="T2" fmla="*/ 1443 w 1549"/>
                <a:gd name="T3" fmla="*/ 592 h 1017"/>
                <a:gd name="T4" fmla="*/ 782 w 1549"/>
                <a:gd name="T5" fmla="*/ 53 h 1017"/>
                <a:gd name="T6" fmla="*/ 150 w 1549"/>
                <a:gd name="T7" fmla="*/ 329 h 1017"/>
                <a:gd name="T8" fmla="*/ 477 w 1549"/>
                <a:gd name="T9" fmla="*/ 1017 h 1017"/>
              </a:gdLst>
              <a:ahLst/>
              <a:cxnLst>
                <a:cxn ang="0">
                  <a:pos x="T0" y="T1"/>
                </a:cxn>
                <a:cxn ang="0">
                  <a:pos x="T2" y="T3"/>
                </a:cxn>
                <a:cxn ang="0">
                  <a:pos x="T4" y="T5"/>
                </a:cxn>
                <a:cxn ang="0">
                  <a:pos x="T6" y="T7"/>
                </a:cxn>
                <a:cxn ang="0">
                  <a:pos x="T8" y="T9"/>
                </a:cxn>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8" name="Freeform 7">
              <a:extLst>
                <a:ext uri="{FF2B5EF4-FFF2-40B4-BE49-F238E27FC236}">
                  <a16:creationId xmlns:a16="http://schemas.microsoft.com/office/drawing/2014/main" id="{2F0FB1C6-42CD-425D-8A1A-AC8D127AB1E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51351" y="1788400"/>
              <a:ext cx="8035925" cy="5083516"/>
            </a:xfrm>
            <a:custGeom>
              <a:avLst/>
              <a:gdLst>
                <a:gd name="T0" fmla="*/ 1302 w 1688"/>
                <a:gd name="T1" fmla="*/ 1066 h 1066"/>
                <a:gd name="T2" fmla="*/ 1613 w 1688"/>
                <a:gd name="T3" fmla="*/ 850 h 1066"/>
                <a:gd name="T4" fmla="*/ 1517 w 1688"/>
                <a:gd name="T5" fmla="*/ 471 h 1066"/>
                <a:gd name="T6" fmla="*/ 798 w 1688"/>
                <a:gd name="T7" fmla="*/ 28 h 1066"/>
                <a:gd name="T8" fmla="*/ 181 w 1688"/>
                <a:gd name="T9" fmla="*/ 333 h 1066"/>
                <a:gd name="T10" fmla="*/ 420 w 1688"/>
                <a:gd name="T11" fmla="*/ 1066 h 1066"/>
              </a:gdLst>
              <a:ahLst/>
              <a:cxnLst>
                <a:cxn ang="0">
                  <a:pos x="T0" y="T1"/>
                </a:cxn>
                <a:cxn ang="0">
                  <a:pos x="T2" y="T3"/>
                </a:cxn>
                <a:cxn ang="0">
                  <a:pos x="T4" y="T5"/>
                </a:cxn>
                <a:cxn ang="0">
                  <a:pos x="T6" y="T7"/>
                </a:cxn>
                <a:cxn ang="0">
                  <a:pos x="T8" y="T9"/>
                </a:cxn>
                <a:cxn ang="0">
                  <a:pos x="T10" y="T11"/>
                </a:cxn>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9" name="Freeform 8">
              <a:extLst>
                <a:ext uri="{FF2B5EF4-FFF2-40B4-BE49-F238E27FC236}">
                  <a16:creationId xmlns:a16="http://schemas.microsoft.com/office/drawing/2014/main" id="{3613E37E-280F-4723-B802-492ECCC25D1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49842"/>
              <a:ext cx="10334625" cy="6322075"/>
            </a:xfrm>
            <a:custGeom>
              <a:avLst/>
              <a:gdLst>
                <a:gd name="T0" fmla="*/ 1873 w 2171"/>
                <a:gd name="T1" fmla="*/ 1326 h 1326"/>
                <a:gd name="T2" fmla="*/ 1609 w 2171"/>
                <a:gd name="T3" fmla="*/ 473 h 1326"/>
                <a:gd name="T4" fmla="*/ 880 w 2171"/>
                <a:gd name="T5" fmla="*/ 63 h 1326"/>
                <a:gd name="T6" fmla="*/ 0 w 2171"/>
                <a:gd name="T7" fmla="*/ 423 h 1326"/>
              </a:gdLst>
              <a:ahLst/>
              <a:cxnLst>
                <a:cxn ang="0">
                  <a:pos x="T0" y="T1"/>
                </a:cxn>
                <a:cxn ang="0">
                  <a:pos x="T2" y="T3"/>
                </a:cxn>
                <a:cxn ang="0">
                  <a:pos x="T4" y="T5"/>
                </a:cxn>
                <a:cxn ang="0">
                  <a:pos x="T6" y="T7"/>
                </a:cxn>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0" name="Freeform 9">
              <a:extLst>
                <a:ext uri="{FF2B5EF4-FFF2-40B4-BE49-F238E27FC236}">
                  <a16:creationId xmlns:a16="http://schemas.microsoft.com/office/drawing/2014/main" id="{3AB0F38B-9FFB-4015-925B-774507D93A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6186246"/>
              <a:ext cx="504825" cy="681527"/>
            </a:xfrm>
            <a:custGeom>
              <a:avLst/>
              <a:gdLst>
                <a:gd name="T0" fmla="*/ 0 w 106"/>
                <a:gd name="T1" fmla="*/ 0 h 143"/>
                <a:gd name="T2" fmla="*/ 106 w 106"/>
                <a:gd name="T3" fmla="*/ 143 h 143"/>
              </a:gdLst>
              <a:ahLst/>
              <a:cxnLst>
                <a:cxn ang="0">
                  <a:pos x="T0" y="T1"/>
                </a:cxn>
                <a:cxn ang="0">
                  <a:pos x="T2" y="T3"/>
                </a:cxn>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1" name="Freeform 10">
              <a:extLst>
                <a:ext uri="{FF2B5EF4-FFF2-40B4-BE49-F238E27FC236}">
                  <a16:creationId xmlns:a16="http://schemas.microsoft.com/office/drawing/2014/main" id="{73E1397C-E460-4547-BACF-15CBA15460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1881"/>
              <a:ext cx="11091863" cy="6923796"/>
            </a:xfrm>
            <a:custGeom>
              <a:avLst/>
              <a:gdLst>
                <a:gd name="T0" fmla="*/ 2046 w 2330"/>
                <a:gd name="T1" fmla="*/ 1452 h 1452"/>
                <a:gd name="T2" fmla="*/ 1813 w 2330"/>
                <a:gd name="T3" fmla="*/ 601 h 1452"/>
                <a:gd name="T4" fmla="*/ 956 w 2330"/>
                <a:gd name="T5" fmla="*/ 97 h 1452"/>
                <a:gd name="T6" fmla="*/ 0 w 2330"/>
                <a:gd name="T7" fmla="*/ 366 h 1452"/>
              </a:gdLst>
              <a:ahLst/>
              <a:cxnLst>
                <a:cxn ang="0">
                  <a:pos x="T0" y="T1"/>
                </a:cxn>
                <a:cxn ang="0">
                  <a:pos x="T2" y="T3"/>
                </a:cxn>
                <a:cxn ang="0">
                  <a:pos x="T4" y="T5"/>
                </a:cxn>
                <a:cxn ang="0">
                  <a:pos x="T6" y="T7"/>
                </a:cxn>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2" name="Freeform 11">
              <a:extLst>
                <a:ext uri="{FF2B5EF4-FFF2-40B4-BE49-F238E27FC236}">
                  <a16:creationId xmlns:a16="http://schemas.microsoft.com/office/drawing/2014/main" id="{5EB09F38-CDC1-423E-99F8-989B6E2AA76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426601" y="5579"/>
              <a:ext cx="5788025" cy="6847184"/>
            </a:xfrm>
            <a:custGeom>
              <a:avLst/>
              <a:gdLst>
                <a:gd name="T0" fmla="*/ 1094 w 1216"/>
                <a:gd name="T1" fmla="*/ 1436 h 1436"/>
                <a:gd name="T2" fmla="*/ 709 w 1216"/>
                <a:gd name="T3" fmla="*/ 551 h 1436"/>
                <a:gd name="T4" fmla="*/ 0 w 1216"/>
                <a:gd name="T5" fmla="*/ 0 h 1436"/>
              </a:gdLst>
              <a:ahLst/>
              <a:cxnLst>
                <a:cxn ang="0">
                  <a:pos x="T0" y="T1"/>
                </a:cxn>
                <a:cxn ang="0">
                  <a:pos x="T2" y="T3"/>
                </a:cxn>
                <a:cxn ang="0">
                  <a:pos x="T4" y="T5"/>
                </a:cxn>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3" name="Freeform 12">
              <a:extLst>
                <a:ext uri="{FF2B5EF4-FFF2-40B4-BE49-F238E27FC236}">
                  <a16:creationId xmlns:a16="http://schemas.microsoft.com/office/drawing/2014/main" id="{6259FE2B-139E-4BCA-81CB-F4D48D2DC5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1057275" cy="614491"/>
            </a:xfrm>
            <a:custGeom>
              <a:avLst/>
              <a:gdLst>
                <a:gd name="T0" fmla="*/ 222 w 222"/>
                <a:gd name="T1" fmla="*/ 0 h 129"/>
                <a:gd name="T2" fmla="*/ 0 w 222"/>
                <a:gd name="T3" fmla="*/ 129 h 129"/>
              </a:gdLst>
              <a:ahLst/>
              <a:cxnLst>
                <a:cxn ang="0">
                  <a:pos x="T0" y="T1"/>
                </a:cxn>
                <a:cxn ang="0">
                  <a:pos x="T2" y="T3"/>
                </a:cxn>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4" name="Freeform 13">
              <a:extLst>
                <a:ext uri="{FF2B5EF4-FFF2-40B4-BE49-F238E27FC236}">
                  <a16:creationId xmlns:a16="http://schemas.microsoft.com/office/drawing/2014/main" id="{23E3972C-8468-41B2-B241-0432B96B7B6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21889" y="5579"/>
              <a:ext cx="5588000" cy="6866337"/>
            </a:xfrm>
            <a:custGeom>
              <a:avLst/>
              <a:gdLst>
                <a:gd name="T0" fmla="*/ 1067 w 1174"/>
                <a:gd name="T1" fmla="*/ 1440 h 1440"/>
                <a:gd name="T2" fmla="*/ 698 w 1174"/>
                <a:gd name="T3" fmla="*/ 577 h 1440"/>
                <a:gd name="T4" fmla="*/ 0 w 1174"/>
                <a:gd name="T5" fmla="*/ 0 h 1440"/>
              </a:gdLst>
              <a:ahLst/>
              <a:cxnLst>
                <a:cxn ang="0">
                  <a:pos x="T0" y="T1"/>
                </a:cxn>
                <a:cxn ang="0">
                  <a:pos x="T2" y="T3"/>
                </a:cxn>
                <a:cxn ang="0">
                  <a:pos x="T4" y="T5"/>
                </a:cxn>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5" name="Freeform 14">
              <a:extLst>
                <a:ext uri="{FF2B5EF4-FFF2-40B4-BE49-F238E27FC236}">
                  <a16:creationId xmlns:a16="http://schemas.microsoft.com/office/drawing/2014/main" id="{61B8080A-D3E1-4224-B047-BA6677A4DB9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790"/>
              <a:ext cx="595313" cy="352734"/>
            </a:xfrm>
            <a:custGeom>
              <a:avLst/>
              <a:gdLst>
                <a:gd name="T0" fmla="*/ 125 w 125"/>
                <a:gd name="T1" fmla="*/ 0 h 74"/>
                <a:gd name="T2" fmla="*/ 0 w 125"/>
                <a:gd name="T3" fmla="*/ 74 h 74"/>
              </a:gdLst>
              <a:ahLst/>
              <a:cxnLst>
                <a:cxn ang="0">
                  <a:pos x="T0" y="T1"/>
                </a:cxn>
                <a:cxn ang="0">
                  <a:pos x="T2" y="T3"/>
                </a:cxn>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6" name="Freeform 15">
              <a:extLst>
                <a:ext uri="{FF2B5EF4-FFF2-40B4-BE49-F238E27FC236}">
                  <a16:creationId xmlns:a16="http://schemas.microsoft.com/office/drawing/2014/main" id="{21D00F2A-8813-4FBE-8E21-A24F890D02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012389" y="5579"/>
              <a:ext cx="5497513" cy="6866337"/>
            </a:xfrm>
            <a:custGeom>
              <a:avLst/>
              <a:gdLst>
                <a:gd name="T0" fmla="*/ 1056 w 1155"/>
                <a:gd name="T1" fmla="*/ 1440 h 1440"/>
                <a:gd name="T2" fmla="*/ 686 w 1155"/>
                <a:gd name="T3" fmla="*/ 580 h 1440"/>
                <a:gd name="T4" fmla="*/ 0 w 1155"/>
                <a:gd name="T5" fmla="*/ 0 h 1440"/>
              </a:gdLst>
              <a:ahLst/>
              <a:cxnLst>
                <a:cxn ang="0">
                  <a:pos x="T0" y="T1"/>
                </a:cxn>
                <a:cxn ang="0">
                  <a:pos x="T2" y="T3"/>
                </a:cxn>
                <a:cxn ang="0">
                  <a:pos x="T4" y="T5"/>
                </a:cxn>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7" name="Freeform 16">
              <a:extLst>
                <a:ext uri="{FF2B5EF4-FFF2-40B4-BE49-F238E27FC236}">
                  <a16:creationId xmlns:a16="http://schemas.microsoft.com/office/drawing/2014/main" id="{AEF1E28D-7075-4659-9F37-C42F8C55B27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357188" cy="213875"/>
            </a:xfrm>
            <a:custGeom>
              <a:avLst/>
              <a:gdLst>
                <a:gd name="T0" fmla="*/ 75 w 75"/>
                <a:gd name="T1" fmla="*/ 0 h 45"/>
                <a:gd name="T2" fmla="*/ 0 w 75"/>
                <a:gd name="T3" fmla="*/ 45 h 45"/>
              </a:gdLst>
              <a:ahLst/>
              <a:cxnLst>
                <a:cxn ang="0">
                  <a:pos x="T0" y="T1"/>
                </a:cxn>
                <a:cxn ang="0">
                  <a:pos x="T2" y="T3"/>
                </a:cxn>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 name="Freeform 17">
              <a:extLst>
                <a:ext uri="{FF2B5EF4-FFF2-40B4-BE49-F238E27FC236}">
                  <a16:creationId xmlns:a16="http://schemas.microsoft.com/office/drawing/2014/main" id="{45FE3553-E10B-4535-9B74-7E4E649F1D5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10826" y="790"/>
              <a:ext cx="5522913" cy="6871126"/>
            </a:xfrm>
            <a:custGeom>
              <a:avLst/>
              <a:gdLst>
                <a:gd name="T0" fmla="*/ 1053 w 1160"/>
                <a:gd name="T1" fmla="*/ 1441 h 1441"/>
                <a:gd name="T2" fmla="*/ 705 w 1160"/>
                <a:gd name="T3" fmla="*/ 599 h 1441"/>
                <a:gd name="T4" fmla="*/ 0 w 1160"/>
                <a:gd name="T5" fmla="*/ 0 h 1441"/>
              </a:gdLst>
              <a:ahLst/>
              <a:cxnLst>
                <a:cxn ang="0">
                  <a:pos x="T0" y="T1"/>
                </a:cxn>
                <a:cxn ang="0">
                  <a:pos x="T2" y="T3"/>
                </a:cxn>
                <a:cxn ang="0">
                  <a:pos x="T4" y="T5"/>
                </a:cxn>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 name="Freeform 18">
              <a:extLst>
                <a:ext uri="{FF2B5EF4-FFF2-40B4-BE49-F238E27FC236}">
                  <a16:creationId xmlns:a16="http://schemas.microsoft.com/office/drawing/2014/main" id="{BAA9E7B8-CF66-4BC0-BCD9-727746DC6F4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63239" y="5579"/>
              <a:ext cx="5413375" cy="6866337"/>
            </a:xfrm>
            <a:custGeom>
              <a:avLst/>
              <a:gdLst>
                <a:gd name="T0" fmla="*/ 1040 w 1137"/>
                <a:gd name="T1" fmla="*/ 1440 h 1440"/>
                <a:gd name="T2" fmla="*/ 698 w 1137"/>
                <a:gd name="T3" fmla="*/ 611 h 1440"/>
                <a:gd name="T4" fmla="*/ 0 w 1137"/>
                <a:gd name="T5" fmla="*/ 0 h 1440"/>
              </a:gdLst>
              <a:ahLst/>
              <a:cxnLst>
                <a:cxn ang="0">
                  <a:pos x="T0" y="T1"/>
                </a:cxn>
                <a:cxn ang="0">
                  <a:pos x="T2" y="T3"/>
                </a:cxn>
                <a:cxn ang="0">
                  <a:pos x="T4" y="T5"/>
                </a:cxn>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 name="Freeform 19">
              <a:extLst>
                <a:ext uri="{FF2B5EF4-FFF2-40B4-BE49-F238E27FC236}">
                  <a16:creationId xmlns:a16="http://schemas.microsoft.com/office/drawing/2014/main" id="{722C08F1-FE1B-4B18-A004-0AF55A784AB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77576" y="5579"/>
              <a:ext cx="5037138" cy="6861550"/>
            </a:xfrm>
            <a:custGeom>
              <a:avLst/>
              <a:gdLst>
                <a:gd name="T0" fmla="*/ 1011 w 1058"/>
                <a:gd name="T1" fmla="*/ 1439 h 1439"/>
                <a:gd name="T2" fmla="*/ 648 w 1058"/>
                <a:gd name="T3" fmla="*/ 617 h 1439"/>
                <a:gd name="T4" fmla="*/ 0 w 1058"/>
                <a:gd name="T5" fmla="*/ 0 h 1439"/>
              </a:gdLst>
              <a:ahLst/>
              <a:cxnLst>
                <a:cxn ang="0">
                  <a:pos x="T0" y="T1"/>
                </a:cxn>
                <a:cxn ang="0">
                  <a:pos x="T2" y="T3"/>
                </a:cxn>
                <a:cxn ang="0">
                  <a:pos x="T4" y="T5"/>
                </a:cxn>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 name="Freeform 20">
              <a:extLst>
                <a:ext uri="{FF2B5EF4-FFF2-40B4-BE49-F238E27FC236}">
                  <a16:creationId xmlns:a16="http://schemas.microsoft.com/office/drawing/2014/main" id="{B5E231E3-4C94-46DF-8D77-6F72D38CC4F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768289" y="5579"/>
              <a:ext cx="3417888" cy="2742066"/>
            </a:xfrm>
            <a:custGeom>
              <a:avLst/>
              <a:gdLst>
                <a:gd name="T0" fmla="*/ 718 w 718"/>
                <a:gd name="T1" fmla="*/ 575 h 575"/>
                <a:gd name="T2" fmla="*/ 0 w 718"/>
                <a:gd name="T3" fmla="*/ 0 h 575"/>
              </a:gdLst>
              <a:ahLst/>
              <a:cxnLst>
                <a:cxn ang="0">
                  <a:pos x="T0" y="T1"/>
                </a:cxn>
                <a:cxn ang="0">
                  <a:pos x="T2" y="T3"/>
                </a:cxn>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 name="Freeform 21">
              <a:extLst>
                <a:ext uri="{FF2B5EF4-FFF2-40B4-BE49-F238E27FC236}">
                  <a16:creationId xmlns:a16="http://schemas.microsoft.com/office/drawing/2014/main" id="{672D5C99-E811-4763-8050-D7D4C174CB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235014" y="10367"/>
              <a:ext cx="2951163" cy="2555325"/>
            </a:xfrm>
            <a:custGeom>
              <a:avLst/>
              <a:gdLst>
                <a:gd name="T0" fmla="*/ 620 w 620"/>
                <a:gd name="T1" fmla="*/ 536 h 536"/>
                <a:gd name="T2" fmla="*/ 0 w 620"/>
                <a:gd name="T3" fmla="*/ 0 h 536"/>
              </a:gdLst>
              <a:ahLst/>
              <a:cxnLst>
                <a:cxn ang="0">
                  <a:pos x="T0" y="T1"/>
                </a:cxn>
                <a:cxn ang="0">
                  <a:pos x="T2" y="T3"/>
                </a:cxn>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 name="Freeform 22">
              <a:extLst>
                <a:ext uri="{FF2B5EF4-FFF2-40B4-BE49-F238E27FC236}">
                  <a16:creationId xmlns:a16="http://schemas.microsoft.com/office/drawing/2014/main" id="{89D237C5-85B2-4D92-95E3-C5175B7E122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20826" y="5579"/>
              <a:ext cx="2165350" cy="1358265"/>
            </a:xfrm>
            <a:custGeom>
              <a:avLst/>
              <a:gdLst>
                <a:gd name="T0" fmla="*/ 0 w 455"/>
                <a:gd name="T1" fmla="*/ 0 h 285"/>
                <a:gd name="T2" fmla="*/ 455 w 455"/>
                <a:gd name="T3" fmla="*/ 285 h 285"/>
              </a:gdLst>
              <a:ahLst/>
              <a:cxnLst>
                <a:cxn ang="0">
                  <a:pos x="T0" y="T1"/>
                </a:cxn>
                <a:cxn ang="0">
                  <a:pos x="T2" y="T3"/>
                </a:cxn>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 name="Freeform 23">
              <a:extLst>
                <a:ext uri="{FF2B5EF4-FFF2-40B4-BE49-F238E27FC236}">
                  <a16:creationId xmlns:a16="http://schemas.microsoft.com/office/drawing/2014/main" id="{D0F16AC1-6E3F-4AF8-B35B-BD160A278C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90826" y="5579"/>
              <a:ext cx="895350" cy="534687"/>
            </a:xfrm>
            <a:custGeom>
              <a:avLst/>
              <a:gdLst>
                <a:gd name="T0" fmla="*/ 0 w 188"/>
                <a:gd name="T1" fmla="*/ 0 h 112"/>
                <a:gd name="T2" fmla="*/ 188 w 188"/>
                <a:gd name="T3" fmla="*/ 112 h 112"/>
              </a:gdLst>
              <a:ahLst/>
              <a:cxnLst>
                <a:cxn ang="0">
                  <a:pos x="T0" y="T1"/>
                </a:cxn>
                <a:cxn ang="0">
                  <a:pos x="T2" y="T3"/>
                </a:cxn>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95" name="Group 185">
            <a:extLst>
              <a:ext uri="{FF2B5EF4-FFF2-40B4-BE49-F238E27FC236}">
                <a16:creationId xmlns:a16="http://schemas.microsoft.com/office/drawing/2014/main" id="{D228103D-FF59-416F-98F7-7B395C02B44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7084" y="1186483"/>
            <a:ext cx="3822597" cy="4477933"/>
            <a:chOff x="807084" y="1186483"/>
            <a:chExt cx="3822597" cy="4477933"/>
          </a:xfrm>
        </p:grpSpPr>
        <p:sp>
          <p:nvSpPr>
            <p:cNvPr id="187" name="Rectangle 186">
              <a:extLst>
                <a:ext uri="{FF2B5EF4-FFF2-40B4-BE49-F238E27FC236}">
                  <a16:creationId xmlns:a16="http://schemas.microsoft.com/office/drawing/2014/main" id="{D2F75B55-D4EB-49CE-A9CE-877D32D9D2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7531" y="1186483"/>
              <a:ext cx="3821702"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Isosceles Triangle 39">
              <a:extLst>
                <a:ext uri="{FF2B5EF4-FFF2-40B4-BE49-F238E27FC236}">
                  <a16:creationId xmlns:a16="http://schemas.microsoft.com/office/drawing/2014/main" id="{85079DB7-0E49-4E26-A993-236F835B6C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514766"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Rectangle 188">
              <a:extLst>
                <a:ext uri="{FF2B5EF4-FFF2-40B4-BE49-F238E27FC236}">
                  <a16:creationId xmlns:a16="http://schemas.microsoft.com/office/drawing/2014/main" id="{0D6013A5-52E9-408D-B488-26B68CA05C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7084" y="1991156"/>
              <a:ext cx="382259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6B787C11-D603-704C-B0FA-6C180B85B2BD}"/>
              </a:ext>
            </a:extLst>
          </p:cNvPr>
          <p:cNvSpPr>
            <a:spLocks noGrp="1"/>
          </p:cNvSpPr>
          <p:nvPr>
            <p:ph type="title"/>
          </p:nvPr>
        </p:nvSpPr>
        <p:spPr>
          <a:xfrm>
            <a:off x="895415" y="2075504"/>
            <a:ext cx="3654569" cy="2042725"/>
          </a:xfrm>
        </p:spPr>
        <p:txBody>
          <a:bodyPr vert="horz" lIns="228600" tIns="228600" rIns="228600" bIns="0" rtlCol="0" anchor="b">
            <a:normAutofit/>
          </a:bodyPr>
          <a:lstStyle/>
          <a:p>
            <a:pPr>
              <a:lnSpc>
                <a:spcPct val="80000"/>
              </a:lnSpc>
            </a:pPr>
            <a:endParaRPr lang="en-US" sz="5400" dirty="0"/>
          </a:p>
        </p:txBody>
      </p:sp>
      <p:sp>
        <p:nvSpPr>
          <p:cNvPr id="3" name="Text Placeholder 2">
            <a:extLst>
              <a:ext uri="{FF2B5EF4-FFF2-40B4-BE49-F238E27FC236}">
                <a16:creationId xmlns:a16="http://schemas.microsoft.com/office/drawing/2014/main" id="{39B7BC4D-0862-3640-91B6-72866A665679}"/>
              </a:ext>
            </a:extLst>
          </p:cNvPr>
          <p:cNvSpPr>
            <a:spLocks noGrp="1"/>
          </p:cNvSpPr>
          <p:nvPr>
            <p:ph type="body" idx="1"/>
          </p:nvPr>
        </p:nvSpPr>
        <p:spPr>
          <a:xfrm>
            <a:off x="895417" y="4202728"/>
            <a:ext cx="3654568" cy="1026125"/>
          </a:xfrm>
        </p:spPr>
        <p:txBody>
          <a:bodyPr vert="horz" lIns="91440" tIns="0" rIns="91440" bIns="45720" rtlCol="0">
            <a:normAutofit/>
          </a:bodyPr>
          <a:lstStyle/>
          <a:p>
            <a:pPr>
              <a:lnSpc>
                <a:spcPct val="100000"/>
              </a:lnSpc>
            </a:pPr>
            <a:endParaRPr lang="en-US"/>
          </a:p>
        </p:txBody>
      </p:sp>
      <p:sp>
        <p:nvSpPr>
          <p:cNvPr id="191" name="Rectangle 190">
            <a:extLst>
              <a:ext uri="{FF2B5EF4-FFF2-40B4-BE49-F238E27FC236}">
                <a16:creationId xmlns:a16="http://schemas.microsoft.com/office/drawing/2014/main" id="{88E45477-FC3F-489E-8195-02E95852F6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40151" y="0"/>
            <a:ext cx="6750205" cy="6858000"/>
          </a:xfrm>
          <a:prstGeom prst="rect">
            <a:avLst/>
          </a:prstGeom>
          <a:solidFill>
            <a:schemeClr val="bg1"/>
          </a:solidFill>
          <a:ln w="9525">
            <a:solidFill>
              <a:schemeClr val="tx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pic>
        <p:nvPicPr>
          <p:cNvPr id="9" name="Picture 8">
            <a:extLst>
              <a:ext uri="{FF2B5EF4-FFF2-40B4-BE49-F238E27FC236}">
                <a16:creationId xmlns:a16="http://schemas.microsoft.com/office/drawing/2014/main" id="{04B30A60-C497-7045-8C12-FDF6BC87571E}"/>
              </a:ext>
            </a:extLst>
          </p:cNvPr>
          <p:cNvPicPr>
            <a:picLocks noChangeAspect="1"/>
          </p:cNvPicPr>
          <p:nvPr/>
        </p:nvPicPr>
        <p:blipFill>
          <a:blip r:embed="rId3">
            <a:alphaModFix amt="50000"/>
          </a:blip>
          <a:stretch>
            <a:fillRect/>
          </a:stretch>
        </p:blipFill>
        <p:spPr>
          <a:xfrm rot="5400000">
            <a:off x="2468046" y="-2251617"/>
            <a:ext cx="12700397" cy="6762962"/>
          </a:xfrm>
          <a:prstGeom prst="rect">
            <a:avLst/>
          </a:prstGeom>
          <a:ln w="9525">
            <a:noFill/>
          </a:ln>
        </p:spPr>
      </p:pic>
      <p:pic>
        <p:nvPicPr>
          <p:cNvPr id="8" name="Picture 7" descr="A screenshot of a cell phone&#10;&#10;Description automatically generated">
            <a:extLst>
              <a:ext uri="{FF2B5EF4-FFF2-40B4-BE49-F238E27FC236}">
                <a16:creationId xmlns:a16="http://schemas.microsoft.com/office/drawing/2014/main" id="{FB8F9193-2385-E24A-BCED-1A1571386A66}"/>
              </a:ext>
            </a:extLst>
          </p:cNvPr>
          <p:cNvPicPr>
            <a:picLocks noChangeAspect="1"/>
          </p:cNvPicPr>
          <p:nvPr/>
        </p:nvPicPr>
        <p:blipFill>
          <a:blip r:embed="rId4"/>
          <a:stretch>
            <a:fillRect/>
          </a:stretch>
        </p:blipFill>
        <p:spPr>
          <a:xfrm>
            <a:off x="5699226" y="1020979"/>
            <a:ext cx="6223317" cy="5445402"/>
          </a:xfrm>
          <a:prstGeom prst="rect">
            <a:avLst/>
          </a:prstGeom>
          <a:ln w="9525">
            <a:noFill/>
          </a:ln>
        </p:spPr>
      </p:pic>
      <p:sp>
        <p:nvSpPr>
          <p:cNvPr id="10" name="TextBox 9">
            <a:extLst>
              <a:ext uri="{FF2B5EF4-FFF2-40B4-BE49-F238E27FC236}">
                <a16:creationId xmlns:a16="http://schemas.microsoft.com/office/drawing/2014/main" id="{459F4BC0-6D35-CF43-9BCB-EBD058B9D932}"/>
              </a:ext>
            </a:extLst>
          </p:cNvPr>
          <p:cNvSpPr txBox="1"/>
          <p:nvPr/>
        </p:nvSpPr>
        <p:spPr>
          <a:xfrm>
            <a:off x="5699226" y="612575"/>
            <a:ext cx="6215488" cy="369332"/>
          </a:xfrm>
          <a:prstGeom prst="rect">
            <a:avLst/>
          </a:prstGeom>
          <a:solidFill>
            <a:schemeClr val="bg1"/>
          </a:solidFill>
        </p:spPr>
        <p:txBody>
          <a:bodyPr wrap="square" rtlCol="0">
            <a:spAutoFit/>
          </a:bodyPr>
          <a:lstStyle/>
          <a:p>
            <a:pPr algn="ctr"/>
            <a:r>
              <a:rPr lang="en-US" dirty="0"/>
              <a:t>Resell $ By Color Way</a:t>
            </a:r>
          </a:p>
        </p:txBody>
      </p:sp>
    </p:spTree>
    <p:extLst>
      <p:ext uri="{BB962C8B-B14F-4D97-AF65-F5344CB8AC3E}">
        <p14:creationId xmlns:p14="http://schemas.microsoft.com/office/powerpoint/2010/main" val="8184220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673C0-C400-7249-A536-2548653FE92E}"/>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34DAC840-E8C6-634B-AF35-82E12541E545}"/>
              </a:ext>
            </a:extLst>
          </p:cNvPr>
          <p:cNvSpPr>
            <a:spLocks noGrp="1"/>
          </p:cNvSpPr>
          <p:nvPr>
            <p:ph type="body" idx="1"/>
          </p:nvPr>
        </p:nvSpPr>
        <p:spPr/>
        <p:txBody>
          <a:bodyPr/>
          <a:lstStyle/>
          <a:p>
            <a:endParaRPr lang="en-US"/>
          </a:p>
        </p:txBody>
      </p:sp>
      <p:pic>
        <p:nvPicPr>
          <p:cNvPr id="30" name="Picture 29" descr="A screenshot of a social media post&#10;&#10;Description automatically generated">
            <a:extLst>
              <a:ext uri="{FF2B5EF4-FFF2-40B4-BE49-F238E27FC236}">
                <a16:creationId xmlns:a16="http://schemas.microsoft.com/office/drawing/2014/main" id="{43F152ED-2E03-4743-A6DD-3C99A2AC71F5}"/>
              </a:ext>
            </a:extLst>
          </p:cNvPr>
          <p:cNvPicPr>
            <a:picLocks noChangeAspect="1"/>
          </p:cNvPicPr>
          <p:nvPr/>
        </p:nvPicPr>
        <p:blipFill>
          <a:blip r:embed="rId3"/>
          <a:stretch>
            <a:fillRect/>
          </a:stretch>
        </p:blipFill>
        <p:spPr>
          <a:xfrm>
            <a:off x="2201675" y="0"/>
            <a:ext cx="7788649" cy="6858000"/>
          </a:xfrm>
          <a:prstGeom prst="rect">
            <a:avLst/>
          </a:prstGeom>
        </p:spPr>
      </p:pic>
      <p:sp>
        <p:nvSpPr>
          <p:cNvPr id="35" name="TextBox 34">
            <a:extLst>
              <a:ext uri="{FF2B5EF4-FFF2-40B4-BE49-F238E27FC236}">
                <a16:creationId xmlns:a16="http://schemas.microsoft.com/office/drawing/2014/main" id="{ADA89164-F630-B647-8605-787C809C24E4}"/>
              </a:ext>
            </a:extLst>
          </p:cNvPr>
          <p:cNvSpPr txBox="1"/>
          <p:nvPr/>
        </p:nvSpPr>
        <p:spPr>
          <a:xfrm>
            <a:off x="9701213" y="342900"/>
            <a:ext cx="2328862" cy="646331"/>
          </a:xfrm>
          <a:prstGeom prst="rect">
            <a:avLst/>
          </a:prstGeom>
          <a:noFill/>
        </p:spPr>
        <p:txBody>
          <a:bodyPr wrap="square" rtlCol="0">
            <a:spAutoFit/>
          </a:bodyPr>
          <a:lstStyle/>
          <a:p>
            <a:r>
              <a:rPr lang="en-US" dirty="0"/>
              <a:t>Sneaker Units + Color Way Sold</a:t>
            </a:r>
          </a:p>
        </p:txBody>
      </p:sp>
    </p:spTree>
    <p:extLst>
      <p:ext uri="{BB962C8B-B14F-4D97-AF65-F5344CB8AC3E}">
        <p14:creationId xmlns:p14="http://schemas.microsoft.com/office/powerpoint/2010/main" val="14979925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083AF47-21E9-7748-95F2-1DDFE89CE0E9}"/>
              </a:ext>
            </a:extLst>
          </p:cNvPr>
          <p:cNvSpPr>
            <a:spLocks noGrp="1"/>
          </p:cNvSpPr>
          <p:nvPr>
            <p:ph type="title"/>
          </p:nvPr>
        </p:nvSpPr>
        <p:spPr/>
        <p:txBody>
          <a:bodyPr/>
          <a:lstStyle/>
          <a:p>
            <a:endParaRPr lang="en-US"/>
          </a:p>
        </p:txBody>
      </p:sp>
      <p:sp>
        <p:nvSpPr>
          <p:cNvPr id="5" name="Text Placeholder 4">
            <a:extLst>
              <a:ext uri="{FF2B5EF4-FFF2-40B4-BE49-F238E27FC236}">
                <a16:creationId xmlns:a16="http://schemas.microsoft.com/office/drawing/2014/main" id="{3D2D05F2-5808-C646-991F-FD26F0C9146D}"/>
              </a:ext>
            </a:extLst>
          </p:cNvPr>
          <p:cNvSpPr>
            <a:spLocks noGrp="1"/>
          </p:cNvSpPr>
          <p:nvPr>
            <p:ph type="body" idx="1"/>
          </p:nvPr>
        </p:nvSpPr>
        <p:spPr/>
        <p:txBody>
          <a:bodyPr/>
          <a:lstStyle/>
          <a:p>
            <a:endParaRPr lang="en-US"/>
          </a:p>
        </p:txBody>
      </p:sp>
      <p:pic>
        <p:nvPicPr>
          <p:cNvPr id="7" name="Picture 6" descr="A screenshot of a cell phone&#10;&#10;Description automatically generated">
            <a:extLst>
              <a:ext uri="{FF2B5EF4-FFF2-40B4-BE49-F238E27FC236}">
                <a16:creationId xmlns:a16="http://schemas.microsoft.com/office/drawing/2014/main" id="{D152DDC3-621A-294C-ABA9-9545929A7745}"/>
              </a:ext>
            </a:extLst>
          </p:cNvPr>
          <p:cNvPicPr>
            <a:picLocks noChangeAspect="1"/>
          </p:cNvPicPr>
          <p:nvPr/>
        </p:nvPicPr>
        <p:blipFill rotWithShape="1">
          <a:blip r:embed="rId3"/>
          <a:srcRect l="3959" t="4376" r="6823" b="5208"/>
          <a:stretch/>
        </p:blipFill>
        <p:spPr>
          <a:xfrm>
            <a:off x="1491200" y="0"/>
            <a:ext cx="9022853" cy="6858000"/>
          </a:xfrm>
          <a:prstGeom prst="rect">
            <a:avLst/>
          </a:prstGeom>
        </p:spPr>
      </p:pic>
    </p:spTree>
    <p:extLst>
      <p:ext uri="{BB962C8B-B14F-4D97-AF65-F5344CB8AC3E}">
        <p14:creationId xmlns:p14="http://schemas.microsoft.com/office/powerpoint/2010/main" val="15996632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17C4610E-9C18-467B-BF10-BE6A974CC3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2" name="Freeform 5">
              <a:extLst>
                <a:ext uri="{FF2B5EF4-FFF2-40B4-BE49-F238E27FC236}">
                  <a16:creationId xmlns:a16="http://schemas.microsoft.com/office/drawing/2014/main" id="{296DF307-344E-4E9B-A7AA-8139E450D1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6">
              <a:extLst>
                <a:ext uri="{FF2B5EF4-FFF2-40B4-BE49-F238E27FC236}">
                  <a16:creationId xmlns:a16="http://schemas.microsoft.com/office/drawing/2014/main" id="{E263CC2D-ACFB-4EB3-ADF9-CD82BC8422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7">
              <a:extLst>
                <a:ext uri="{FF2B5EF4-FFF2-40B4-BE49-F238E27FC236}">
                  <a16:creationId xmlns:a16="http://schemas.microsoft.com/office/drawing/2014/main" id="{C5366E2F-9BA0-485A-B1CA-A5E6E2E37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8">
              <a:extLst>
                <a:ext uri="{FF2B5EF4-FFF2-40B4-BE49-F238E27FC236}">
                  <a16:creationId xmlns:a16="http://schemas.microsoft.com/office/drawing/2014/main" id="{1803051E-7C26-4F53-8293-B4EAED4212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 name="Freeform 9">
              <a:extLst>
                <a:ext uri="{FF2B5EF4-FFF2-40B4-BE49-F238E27FC236}">
                  <a16:creationId xmlns:a16="http://schemas.microsoft.com/office/drawing/2014/main" id="{D10888CD-E496-4116-9C45-CF4F17ADE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7" name="Freeform 10">
              <a:extLst>
                <a:ext uri="{FF2B5EF4-FFF2-40B4-BE49-F238E27FC236}">
                  <a16:creationId xmlns:a16="http://schemas.microsoft.com/office/drawing/2014/main" id="{0A42DA8F-DA3D-43E9-A184-E0F6C133A1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1">
              <a:extLst>
                <a:ext uri="{FF2B5EF4-FFF2-40B4-BE49-F238E27FC236}">
                  <a16:creationId xmlns:a16="http://schemas.microsoft.com/office/drawing/2014/main" id="{473EAD31-7AA3-49B7-ADD6-C13FF0F14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2">
              <a:extLst>
                <a:ext uri="{FF2B5EF4-FFF2-40B4-BE49-F238E27FC236}">
                  <a16:creationId xmlns:a16="http://schemas.microsoft.com/office/drawing/2014/main" id="{2BBB7CDF-BA2E-451F-9201-CF2B6FEAEA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3">
              <a:extLst>
                <a:ext uri="{FF2B5EF4-FFF2-40B4-BE49-F238E27FC236}">
                  <a16:creationId xmlns:a16="http://schemas.microsoft.com/office/drawing/2014/main" id="{84809EF2-CD0D-4BC3-ABC7-E7E312A1D7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1" name="Freeform 14">
              <a:extLst>
                <a:ext uri="{FF2B5EF4-FFF2-40B4-BE49-F238E27FC236}">
                  <a16:creationId xmlns:a16="http://schemas.microsoft.com/office/drawing/2014/main" id="{11D2D6C5-637B-4AFE-97F4-D4E48A6134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2" name="Freeform 15">
              <a:extLst>
                <a:ext uri="{FF2B5EF4-FFF2-40B4-BE49-F238E27FC236}">
                  <a16:creationId xmlns:a16="http://schemas.microsoft.com/office/drawing/2014/main" id="{F841B2C5-57F5-4FE6-B4D4-EBB3F30881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3" name="Freeform 16">
              <a:extLst>
                <a:ext uri="{FF2B5EF4-FFF2-40B4-BE49-F238E27FC236}">
                  <a16:creationId xmlns:a16="http://schemas.microsoft.com/office/drawing/2014/main" id="{B4822A39-2A52-4B2C-9319-BEFC526DB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4" name="Freeform 17">
              <a:extLst>
                <a:ext uri="{FF2B5EF4-FFF2-40B4-BE49-F238E27FC236}">
                  <a16:creationId xmlns:a16="http://schemas.microsoft.com/office/drawing/2014/main" id="{4E469692-E783-4950-8DEC-3A1FD3978B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8">
              <a:extLst>
                <a:ext uri="{FF2B5EF4-FFF2-40B4-BE49-F238E27FC236}">
                  <a16:creationId xmlns:a16="http://schemas.microsoft.com/office/drawing/2014/main" id="{012909CD-3254-41E5-B8BB-0F2D7CE0D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19">
              <a:extLst>
                <a:ext uri="{FF2B5EF4-FFF2-40B4-BE49-F238E27FC236}">
                  <a16:creationId xmlns:a16="http://schemas.microsoft.com/office/drawing/2014/main" id="{93E7648E-861E-4503-AEDC-56C4EC507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20">
              <a:extLst>
                <a:ext uri="{FF2B5EF4-FFF2-40B4-BE49-F238E27FC236}">
                  <a16:creationId xmlns:a16="http://schemas.microsoft.com/office/drawing/2014/main" id="{F9C72257-EBD0-4D1C-A32C-D84644687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8" name="Freeform 21">
              <a:extLst>
                <a:ext uri="{FF2B5EF4-FFF2-40B4-BE49-F238E27FC236}">
                  <a16:creationId xmlns:a16="http://schemas.microsoft.com/office/drawing/2014/main" id="{87BB2CBB-9C22-4E28-AB86-DC92AEE2D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2">
              <a:extLst>
                <a:ext uri="{FF2B5EF4-FFF2-40B4-BE49-F238E27FC236}">
                  <a16:creationId xmlns:a16="http://schemas.microsoft.com/office/drawing/2014/main" id="{F85B3053-8D9F-410A-80C2-7960DDEA6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30" name="Freeform 23">
              <a:extLst>
                <a:ext uri="{FF2B5EF4-FFF2-40B4-BE49-F238E27FC236}">
                  <a16:creationId xmlns:a16="http://schemas.microsoft.com/office/drawing/2014/main" id="{E8FF5DA7-6E72-41F1-A54C-EAF440A27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32" name="Group 31">
            <a:extLst>
              <a:ext uri="{FF2B5EF4-FFF2-40B4-BE49-F238E27FC236}">
                <a16:creationId xmlns:a16="http://schemas.microsoft.com/office/drawing/2014/main" id="{A899734C-500F-4274-9854-8BFA14A1D7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1186483"/>
            <a:ext cx="8848345" cy="4477933"/>
            <a:chOff x="1669293" y="1186483"/>
            <a:chExt cx="8848345" cy="4477933"/>
          </a:xfrm>
        </p:grpSpPr>
        <p:sp>
          <p:nvSpPr>
            <p:cNvPr id="33" name="Rectangle 32">
              <a:extLst>
                <a:ext uri="{FF2B5EF4-FFF2-40B4-BE49-F238E27FC236}">
                  <a16:creationId xmlns:a16="http://schemas.microsoft.com/office/drawing/2014/main" id="{FF07BF51-2934-47AD-A415-7400882F14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4" name="Isosceles Triangle 33">
              <a:extLst>
                <a:ext uri="{FF2B5EF4-FFF2-40B4-BE49-F238E27FC236}">
                  <a16:creationId xmlns:a16="http://schemas.microsoft.com/office/drawing/2014/main" id="{DD6E3DF0-EDC0-458B-9C5B-911814F0A6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5" name="Rectangle 34">
              <a:extLst>
                <a:ext uri="{FF2B5EF4-FFF2-40B4-BE49-F238E27FC236}">
                  <a16:creationId xmlns:a16="http://schemas.microsoft.com/office/drawing/2014/main" id="{5D0824B1-47C9-4504-99FB-CB1505197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7" name="Rectangle 36">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3061" cy="68692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40"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4"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9"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0"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1"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2"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8"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 name="Title 1">
            <a:extLst>
              <a:ext uri="{FF2B5EF4-FFF2-40B4-BE49-F238E27FC236}">
                <a16:creationId xmlns:a16="http://schemas.microsoft.com/office/drawing/2014/main" id="{1287A310-D097-2942-A774-FE7C907DAC2E}"/>
              </a:ext>
            </a:extLst>
          </p:cNvPr>
          <p:cNvSpPr>
            <a:spLocks noGrp="1"/>
          </p:cNvSpPr>
          <p:nvPr>
            <p:ph type="title"/>
          </p:nvPr>
        </p:nvSpPr>
        <p:spPr>
          <a:xfrm>
            <a:off x="1374550" y="4955090"/>
            <a:ext cx="9435152" cy="789673"/>
          </a:xfrm>
        </p:spPr>
        <p:txBody>
          <a:bodyPr vert="horz" lIns="228600" tIns="228600" rIns="228600" bIns="0" rtlCol="0" anchor="t">
            <a:normAutofit/>
          </a:bodyPr>
          <a:lstStyle/>
          <a:p>
            <a:pPr>
              <a:lnSpc>
                <a:spcPct val="80000"/>
              </a:lnSpc>
            </a:pPr>
            <a:r>
              <a:rPr lang="en-US" sz="4000" dirty="0">
                <a:solidFill>
                  <a:schemeClr val="bg1"/>
                </a:solidFill>
              </a:rPr>
              <a:t>Analysis: Shoe Size vs Resell Value</a:t>
            </a:r>
          </a:p>
        </p:txBody>
      </p:sp>
      <p:sp>
        <p:nvSpPr>
          <p:cNvPr id="60" name="Freeform: Shape 59">
            <a:extLst>
              <a:ext uri="{FF2B5EF4-FFF2-40B4-BE49-F238E27FC236}">
                <a16:creationId xmlns:a16="http://schemas.microsoft.com/office/drawing/2014/main" id="{A7795DFA-888F-47E2-B44E-DE1D3B3E4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058957"/>
          </a:xfrm>
          <a:custGeom>
            <a:avLst/>
            <a:gdLst>
              <a:gd name="connsiteX0" fmla="*/ 0 w 12192000"/>
              <a:gd name="connsiteY0" fmla="*/ 0 h 5058957"/>
              <a:gd name="connsiteX1" fmla="*/ 12192000 w 12192000"/>
              <a:gd name="connsiteY1" fmla="*/ 0 h 5058957"/>
              <a:gd name="connsiteX2" fmla="*/ 12192000 w 12192000"/>
              <a:gd name="connsiteY2" fmla="*/ 259692 h 5058957"/>
              <a:gd name="connsiteX3" fmla="*/ 12192000 w 12192000"/>
              <a:gd name="connsiteY3" fmla="*/ 3542069 h 5058957"/>
              <a:gd name="connsiteX4" fmla="*/ 12192000 w 12192000"/>
              <a:gd name="connsiteY4" fmla="*/ 3734194 h 5058957"/>
              <a:gd name="connsiteX5" fmla="*/ 12192000 w 12192000"/>
              <a:gd name="connsiteY5" fmla="*/ 4710012 h 5058957"/>
              <a:gd name="connsiteX6" fmla="*/ 12113803 w 12192000"/>
              <a:gd name="connsiteY6" fmla="*/ 4718295 h 5058957"/>
              <a:gd name="connsiteX7" fmla="*/ 6753597 w 12192000"/>
              <a:gd name="connsiteY7" fmla="*/ 5041852 h 5058957"/>
              <a:gd name="connsiteX8" fmla="*/ 400746 w 12192000"/>
              <a:gd name="connsiteY8" fmla="*/ 4870509 h 5058957"/>
              <a:gd name="connsiteX9" fmla="*/ 0 w 12192000"/>
              <a:gd name="connsiteY9" fmla="*/ 4833533 h 5058957"/>
              <a:gd name="connsiteX10" fmla="*/ 0 w 12192000"/>
              <a:gd name="connsiteY10" fmla="*/ 3734194 h 5058957"/>
              <a:gd name="connsiteX11" fmla="*/ 0 w 12192000"/>
              <a:gd name="connsiteY11" fmla="*/ 3542069 h 5058957"/>
              <a:gd name="connsiteX12" fmla="*/ 0 w 12192000"/>
              <a:gd name="connsiteY12" fmla="*/ 259692 h 5058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5058957">
                <a:moveTo>
                  <a:pt x="0" y="0"/>
                </a:moveTo>
                <a:lnTo>
                  <a:pt x="12192000" y="0"/>
                </a:lnTo>
                <a:lnTo>
                  <a:pt x="12192000" y="259692"/>
                </a:lnTo>
                <a:lnTo>
                  <a:pt x="12192000" y="3542069"/>
                </a:lnTo>
                <a:lnTo>
                  <a:pt x="12192000" y="3734194"/>
                </a:lnTo>
                <a:lnTo>
                  <a:pt x="12192000" y="4710012"/>
                </a:lnTo>
                <a:lnTo>
                  <a:pt x="12113803" y="4718295"/>
                </a:lnTo>
                <a:cubicBezTo>
                  <a:pt x="10139508" y="4916244"/>
                  <a:pt x="8237152" y="5009247"/>
                  <a:pt x="6753597" y="5041852"/>
                </a:cubicBezTo>
                <a:cubicBezTo>
                  <a:pt x="4940362" y="5081701"/>
                  <a:pt x="2657278" y="5062371"/>
                  <a:pt x="400746" y="4870509"/>
                </a:cubicBezTo>
                <a:lnTo>
                  <a:pt x="0" y="4833533"/>
                </a:lnTo>
                <a:lnTo>
                  <a:pt x="0" y="3734194"/>
                </a:lnTo>
                <a:lnTo>
                  <a:pt x="0" y="3542069"/>
                </a:lnTo>
                <a:lnTo>
                  <a:pt x="0" y="259692"/>
                </a:lnTo>
                <a:close/>
              </a:path>
            </a:pathLst>
          </a:custGeom>
          <a:solidFill>
            <a:schemeClr val="bg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pic>
        <p:nvPicPr>
          <p:cNvPr id="6" name="Content Placeholder 5" descr="A close up of a map&#10;&#10;Description automatically generated">
            <a:extLst>
              <a:ext uri="{FF2B5EF4-FFF2-40B4-BE49-F238E27FC236}">
                <a16:creationId xmlns:a16="http://schemas.microsoft.com/office/drawing/2014/main" id="{39EB0BAE-BC55-C245-AF56-6B9CA208E98E}"/>
              </a:ext>
            </a:extLst>
          </p:cNvPr>
          <p:cNvPicPr>
            <a:picLocks noGrp="1" noChangeAspect="1"/>
          </p:cNvPicPr>
          <p:nvPr>
            <p:ph idx="1"/>
          </p:nvPr>
        </p:nvPicPr>
        <p:blipFill rotWithShape="1">
          <a:blip r:embed="rId3"/>
          <a:srcRect l="6480" t="5001" r="6662" b="6874"/>
          <a:stretch/>
        </p:blipFill>
        <p:spPr>
          <a:xfrm>
            <a:off x="2252288" y="-6068"/>
            <a:ext cx="7687424" cy="4874726"/>
          </a:xfrm>
          <a:prstGeom prst="rect">
            <a:avLst/>
          </a:prstGeom>
        </p:spPr>
      </p:pic>
      <p:sp>
        <p:nvSpPr>
          <p:cNvPr id="3" name="TextBox 2">
            <a:extLst>
              <a:ext uri="{FF2B5EF4-FFF2-40B4-BE49-F238E27FC236}">
                <a16:creationId xmlns:a16="http://schemas.microsoft.com/office/drawing/2014/main" id="{BA8FE0C9-892D-7147-A794-75AC107C37A9}"/>
              </a:ext>
            </a:extLst>
          </p:cNvPr>
          <p:cNvSpPr txBox="1"/>
          <p:nvPr/>
        </p:nvSpPr>
        <p:spPr>
          <a:xfrm>
            <a:off x="682098" y="5634594"/>
            <a:ext cx="10827804" cy="1200329"/>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An examination of all the shoes sold in the dataset shows the bigger the bubble, the more units sold in that size</a:t>
            </a:r>
          </a:p>
          <a:p>
            <a:pPr marL="285750" indent="-285750">
              <a:buFont typeface="Arial" panose="020B0604020202020204" pitchFamily="34" charset="0"/>
              <a:buChar char="•"/>
            </a:pPr>
            <a:r>
              <a:rPr lang="en-US" dirty="0">
                <a:solidFill>
                  <a:schemeClr val="bg1"/>
                </a:solidFill>
              </a:rPr>
              <a:t>This reveals the correlation between shoe size &amp; resell value, the most common shoe sizes (9-11) have the highest chance of reselling at a high value</a:t>
            </a:r>
          </a:p>
        </p:txBody>
      </p:sp>
    </p:spTree>
    <p:extLst>
      <p:ext uri="{BB962C8B-B14F-4D97-AF65-F5344CB8AC3E}">
        <p14:creationId xmlns:p14="http://schemas.microsoft.com/office/powerpoint/2010/main" val="9470413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7" name="Group 9">
            <a:extLst>
              <a:ext uri="{FF2B5EF4-FFF2-40B4-BE49-F238E27FC236}">
                <a16:creationId xmlns:a16="http://schemas.microsoft.com/office/drawing/2014/main" id="{AE19E2D2-078B-459F-A431-2037B063FD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1" name="Freeform 5">
              <a:extLst>
                <a:ext uri="{FF2B5EF4-FFF2-40B4-BE49-F238E27FC236}">
                  <a16:creationId xmlns:a16="http://schemas.microsoft.com/office/drawing/2014/main" id="{14035B44-9204-427C-98D0-75678B980C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 name="Freeform 6">
              <a:extLst>
                <a:ext uri="{FF2B5EF4-FFF2-40B4-BE49-F238E27FC236}">
                  <a16:creationId xmlns:a16="http://schemas.microsoft.com/office/drawing/2014/main" id="{755FDC7E-5938-4B4B-8877-06EE01FCDB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F0437E65-E6AA-41CB-8690-97980FE0D4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3F0EF991-E8E2-4486-80F2-A9E03DA18D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FB081D04-EE00-42EF-BBFB-684673613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12B7F571-868C-421B-8A57-6196C8124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7E4953C7-80FE-46D4-A354-20321F421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C60293D3-71F6-45CD-890F-E68F81CDD9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940865AC-2494-4A34-80AC-0D78FE9C50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4">
              <a:extLst>
                <a:ext uri="{FF2B5EF4-FFF2-40B4-BE49-F238E27FC236}">
                  <a16:creationId xmlns:a16="http://schemas.microsoft.com/office/drawing/2014/main" id="{E8206DC4-8F5A-4192-BB5B-39A4A2CDDD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5">
              <a:extLst>
                <a:ext uri="{FF2B5EF4-FFF2-40B4-BE49-F238E27FC236}">
                  <a16:creationId xmlns:a16="http://schemas.microsoft.com/office/drawing/2014/main" id="{1851F69F-8755-4226-9A81-C27799E32B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6">
              <a:extLst>
                <a:ext uri="{FF2B5EF4-FFF2-40B4-BE49-F238E27FC236}">
                  <a16:creationId xmlns:a16="http://schemas.microsoft.com/office/drawing/2014/main" id="{D85B97EF-28BC-441A-9EBB-81EF34094A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7">
              <a:extLst>
                <a:ext uri="{FF2B5EF4-FFF2-40B4-BE49-F238E27FC236}">
                  <a16:creationId xmlns:a16="http://schemas.microsoft.com/office/drawing/2014/main" id="{7C68D975-1EC2-4BFA-811D-0454109E3B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251959DD-2AB4-4342-8A28-A252939263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785D37AB-3782-4D04-A998-0C126E1BDF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9313ACA4-E3EA-43A3-822B-DD5DF119D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5A98D1AB-DF34-414B-9696-4B671EC20B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8153A7D0-F980-48CC-B318-806C679F48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96E44097-7726-43F7-9E27-8BD5BCF89A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65B28630-DA3C-4E4C-94ED-0ED8F353C0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1686151F-4919-4A15-9EC3-0329453ED6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8" name="Group 32">
            <a:extLst>
              <a:ext uri="{FF2B5EF4-FFF2-40B4-BE49-F238E27FC236}">
                <a16:creationId xmlns:a16="http://schemas.microsoft.com/office/drawing/2014/main" id="{E10C7CFA-FC7F-479C-9026-39109C0B596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470421"/>
            <a:chOff x="697883" y="1816768"/>
            <a:chExt cx="3674476" cy="3470421"/>
          </a:xfrm>
        </p:grpSpPr>
        <p:sp>
          <p:nvSpPr>
            <p:cNvPr id="34" name="Rectangle 33">
              <a:extLst>
                <a:ext uri="{FF2B5EF4-FFF2-40B4-BE49-F238E27FC236}">
                  <a16:creationId xmlns:a16="http://schemas.microsoft.com/office/drawing/2014/main" id="{9971A5E3-BBAD-4023-B07C-7FBC4202D8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5" name="Isosceles Triangle 22">
              <a:extLst>
                <a:ext uri="{FF2B5EF4-FFF2-40B4-BE49-F238E27FC236}">
                  <a16:creationId xmlns:a16="http://schemas.microsoft.com/office/drawing/2014/main" id="{FC05BA5F-5BBE-4BFA-A313-1554762332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6" name="Rectangle 35">
              <a:extLst>
                <a:ext uri="{FF2B5EF4-FFF2-40B4-BE49-F238E27FC236}">
                  <a16:creationId xmlns:a16="http://schemas.microsoft.com/office/drawing/2014/main" id="{5275B948-0170-4286-84CE-04CA461F27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useBgFill="1">
        <p:nvSpPr>
          <p:cNvPr id="69" name="Rectangle 37">
            <a:extLst>
              <a:ext uri="{FF2B5EF4-FFF2-40B4-BE49-F238E27FC236}">
                <a16:creationId xmlns:a16="http://schemas.microsoft.com/office/drawing/2014/main" id="{7CC9829A-26F6-4595-8608-1A9F57DA75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0" name="Group 39">
            <a:extLst>
              <a:ext uri="{FF2B5EF4-FFF2-40B4-BE49-F238E27FC236}">
                <a16:creationId xmlns:a16="http://schemas.microsoft.com/office/drawing/2014/main" id="{75343792-FB15-4868-8582-6FB07FD0655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71" name="Freeform 5">
              <a:extLst>
                <a:ext uri="{FF2B5EF4-FFF2-40B4-BE49-F238E27FC236}">
                  <a16:creationId xmlns:a16="http://schemas.microsoft.com/office/drawing/2014/main" id="{7CA8F4A2-D471-40D9-BE89-06C70ACF4BE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2" name="Freeform 6">
              <a:extLst>
                <a:ext uri="{FF2B5EF4-FFF2-40B4-BE49-F238E27FC236}">
                  <a16:creationId xmlns:a16="http://schemas.microsoft.com/office/drawing/2014/main" id="{E43E1CEC-4E49-49E9-8548-8B05B637408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3" name="Freeform 7">
              <a:extLst>
                <a:ext uri="{FF2B5EF4-FFF2-40B4-BE49-F238E27FC236}">
                  <a16:creationId xmlns:a16="http://schemas.microsoft.com/office/drawing/2014/main" id="{B7F53ED1-039D-4BD7-A3E5-297729B9375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4" name="Freeform 8">
              <a:extLst>
                <a:ext uri="{FF2B5EF4-FFF2-40B4-BE49-F238E27FC236}">
                  <a16:creationId xmlns:a16="http://schemas.microsoft.com/office/drawing/2014/main" id="{A8487EB7-2469-4867-A80E-D9CD5B2303E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5" name="Freeform 9">
              <a:extLst>
                <a:ext uri="{FF2B5EF4-FFF2-40B4-BE49-F238E27FC236}">
                  <a16:creationId xmlns:a16="http://schemas.microsoft.com/office/drawing/2014/main" id="{46143F0D-FDD9-4B87-911C-BBCFB8055C0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 name="Freeform 10">
              <a:extLst>
                <a:ext uri="{FF2B5EF4-FFF2-40B4-BE49-F238E27FC236}">
                  <a16:creationId xmlns:a16="http://schemas.microsoft.com/office/drawing/2014/main" id="{2CFC98FE-A0AD-4DC3-A501-9F93E7F4730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7" name="Freeform 11">
              <a:extLst>
                <a:ext uri="{FF2B5EF4-FFF2-40B4-BE49-F238E27FC236}">
                  <a16:creationId xmlns:a16="http://schemas.microsoft.com/office/drawing/2014/main" id="{9AF90DC1-0B6B-4A93-A014-09751AD4D33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8" name="Freeform 12">
              <a:extLst>
                <a:ext uri="{FF2B5EF4-FFF2-40B4-BE49-F238E27FC236}">
                  <a16:creationId xmlns:a16="http://schemas.microsoft.com/office/drawing/2014/main" id="{A2DFFBBE-16F4-4A5E-8934-167B73FFE0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9" name="Freeform 13">
              <a:extLst>
                <a:ext uri="{FF2B5EF4-FFF2-40B4-BE49-F238E27FC236}">
                  <a16:creationId xmlns:a16="http://schemas.microsoft.com/office/drawing/2014/main" id="{A5E67C3A-5087-485D-96E5-21B8644E3DF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 name="Freeform 14">
              <a:extLst>
                <a:ext uri="{FF2B5EF4-FFF2-40B4-BE49-F238E27FC236}">
                  <a16:creationId xmlns:a16="http://schemas.microsoft.com/office/drawing/2014/main" id="{73EB781F-58BE-4B7A-B99B-B318ADFCCB6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 name="Freeform 15">
              <a:extLst>
                <a:ext uri="{FF2B5EF4-FFF2-40B4-BE49-F238E27FC236}">
                  <a16:creationId xmlns:a16="http://schemas.microsoft.com/office/drawing/2014/main" id="{539F2F29-AFA9-4E0B-A2E1-685BA3BB016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 name="Freeform 16">
              <a:extLst>
                <a:ext uri="{FF2B5EF4-FFF2-40B4-BE49-F238E27FC236}">
                  <a16:creationId xmlns:a16="http://schemas.microsoft.com/office/drawing/2014/main" id="{43647B4C-97BD-4193-A694-A8175A54A1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 name="Freeform 17">
              <a:extLst>
                <a:ext uri="{FF2B5EF4-FFF2-40B4-BE49-F238E27FC236}">
                  <a16:creationId xmlns:a16="http://schemas.microsoft.com/office/drawing/2014/main" id="{06780C14-905F-45FA-A058-1B483245196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 name="Freeform 18">
              <a:extLst>
                <a:ext uri="{FF2B5EF4-FFF2-40B4-BE49-F238E27FC236}">
                  <a16:creationId xmlns:a16="http://schemas.microsoft.com/office/drawing/2014/main" id="{5C09B360-91DE-4815-B792-78F1DDAB641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 name="Freeform 19">
              <a:extLst>
                <a:ext uri="{FF2B5EF4-FFF2-40B4-BE49-F238E27FC236}">
                  <a16:creationId xmlns:a16="http://schemas.microsoft.com/office/drawing/2014/main" id="{32364EA9-C91C-4187-AEA7-3E676F04E14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6" name="Freeform 20">
              <a:extLst>
                <a:ext uri="{FF2B5EF4-FFF2-40B4-BE49-F238E27FC236}">
                  <a16:creationId xmlns:a16="http://schemas.microsoft.com/office/drawing/2014/main" id="{807D3A95-0DDF-4B14-AD7D-3C5465533F3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7" name="Freeform 21">
              <a:extLst>
                <a:ext uri="{FF2B5EF4-FFF2-40B4-BE49-F238E27FC236}">
                  <a16:creationId xmlns:a16="http://schemas.microsoft.com/office/drawing/2014/main" id="{18B7A11B-83DF-4C00-836D-1BB371B3BB1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8" name="Freeform 22">
              <a:extLst>
                <a:ext uri="{FF2B5EF4-FFF2-40B4-BE49-F238E27FC236}">
                  <a16:creationId xmlns:a16="http://schemas.microsoft.com/office/drawing/2014/main" id="{3478F3A2-7617-467C-9F1C-0024CC84042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9" name="Freeform 23">
              <a:extLst>
                <a:ext uri="{FF2B5EF4-FFF2-40B4-BE49-F238E27FC236}">
                  <a16:creationId xmlns:a16="http://schemas.microsoft.com/office/drawing/2014/main" id="{9110FCBA-0E4F-4C72-A148-BA0CC4D7EC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0" name="Freeform 24">
              <a:extLst>
                <a:ext uri="{FF2B5EF4-FFF2-40B4-BE49-F238E27FC236}">
                  <a16:creationId xmlns:a16="http://schemas.microsoft.com/office/drawing/2014/main" id="{5F9AC703-6A55-44D2-A2D0-4C80B2C31CE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1" name="Freeform 25">
              <a:extLst>
                <a:ext uri="{FF2B5EF4-FFF2-40B4-BE49-F238E27FC236}">
                  <a16:creationId xmlns:a16="http://schemas.microsoft.com/office/drawing/2014/main" id="{A950B910-1A21-48FB-9E68-E71923756AD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92" name="Group 62">
            <a:extLst>
              <a:ext uri="{FF2B5EF4-FFF2-40B4-BE49-F238E27FC236}">
                <a16:creationId xmlns:a16="http://schemas.microsoft.com/office/drawing/2014/main" id="{F594A2EF-2FF2-48A2-91C9-0279003075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470421"/>
            <a:chOff x="697883" y="1816768"/>
            <a:chExt cx="3674476" cy="3470421"/>
          </a:xfrm>
        </p:grpSpPr>
        <p:sp>
          <p:nvSpPr>
            <p:cNvPr id="64" name="Rectangle 63">
              <a:extLst>
                <a:ext uri="{FF2B5EF4-FFF2-40B4-BE49-F238E27FC236}">
                  <a16:creationId xmlns:a16="http://schemas.microsoft.com/office/drawing/2014/main" id="{40F210D1-1084-4A86-8697-6421DF5C8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Isosceles Triangle 22">
              <a:extLst>
                <a:ext uri="{FF2B5EF4-FFF2-40B4-BE49-F238E27FC236}">
                  <a16:creationId xmlns:a16="http://schemas.microsoft.com/office/drawing/2014/main" id="{40B25474-8A86-43C1-B77B-EA2994CB46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3ACEAD7B-B41B-4FE1-AD76-97F79C2C2C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AFC3B897-AA85-A541-BADA-8E21172D741B}"/>
              </a:ext>
            </a:extLst>
          </p:cNvPr>
          <p:cNvSpPr>
            <a:spLocks noGrp="1"/>
          </p:cNvSpPr>
          <p:nvPr>
            <p:ph type="title"/>
          </p:nvPr>
        </p:nvSpPr>
        <p:spPr>
          <a:xfrm>
            <a:off x="888631" y="2358391"/>
            <a:ext cx="3498979" cy="2453676"/>
          </a:xfrm>
        </p:spPr>
        <p:txBody>
          <a:bodyPr vert="horz" lIns="228600" tIns="228600" rIns="228600" bIns="228600" rtlCol="0" anchor="ctr">
            <a:normAutofit/>
          </a:bodyPr>
          <a:lstStyle/>
          <a:p>
            <a:r>
              <a:rPr lang="en-US" dirty="0"/>
              <a:t>Analysis: Shoe Size vs Resell Value</a:t>
            </a:r>
          </a:p>
        </p:txBody>
      </p:sp>
      <p:pic>
        <p:nvPicPr>
          <p:cNvPr id="5" name="Picture 4" descr="A screenshot of a cell phone&#10;&#10;Description automatically generated">
            <a:extLst>
              <a:ext uri="{FF2B5EF4-FFF2-40B4-BE49-F238E27FC236}">
                <a16:creationId xmlns:a16="http://schemas.microsoft.com/office/drawing/2014/main" id="{8D2C3103-4D8D-4541-807B-ED4BF38D8703}"/>
              </a:ext>
            </a:extLst>
          </p:cNvPr>
          <p:cNvPicPr>
            <a:picLocks noChangeAspect="1"/>
          </p:cNvPicPr>
          <p:nvPr/>
        </p:nvPicPr>
        <p:blipFill rotWithShape="1">
          <a:blip r:embed="rId3"/>
          <a:srcRect t="9524" r="-3" b="1360"/>
          <a:stretch/>
        </p:blipFill>
        <p:spPr>
          <a:xfrm>
            <a:off x="5115908" y="804036"/>
            <a:ext cx="6274561" cy="2977469"/>
          </a:xfrm>
          <a:prstGeom prst="rect">
            <a:avLst/>
          </a:prstGeom>
          <a:ln w="9525">
            <a:solidFill>
              <a:schemeClr val="tx1">
                <a:alpha val="20000"/>
              </a:schemeClr>
            </a:solidFill>
          </a:ln>
        </p:spPr>
      </p:pic>
      <p:sp>
        <p:nvSpPr>
          <p:cNvPr id="3" name="Vertical Text Placeholder 2">
            <a:extLst>
              <a:ext uri="{FF2B5EF4-FFF2-40B4-BE49-F238E27FC236}">
                <a16:creationId xmlns:a16="http://schemas.microsoft.com/office/drawing/2014/main" id="{1D72F7CB-A622-2C43-94C0-2A1197AFBDA2}"/>
              </a:ext>
            </a:extLst>
          </p:cNvPr>
          <p:cNvSpPr>
            <a:spLocks noGrp="1"/>
          </p:cNvSpPr>
          <p:nvPr>
            <p:ph type="body" orient="vert" idx="1"/>
          </p:nvPr>
        </p:nvSpPr>
        <p:spPr>
          <a:xfrm>
            <a:off x="5118447" y="4267830"/>
            <a:ext cx="6281873" cy="1783977"/>
          </a:xfrm>
        </p:spPr>
        <p:txBody>
          <a:bodyPr vert="horz" lIns="91440" tIns="45720" rIns="91440" bIns="45720" rtlCol="0" anchor="ctr">
            <a:normAutofit fontScale="92500" lnSpcReduction="20000"/>
          </a:bodyPr>
          <a:lstStyle/>
          <a:p>
            <a:r>
              <a:rPr lang="en-US" dirty="0"/>
              <a:t>Breaking down the 2 brands and examining the correlation between shoe size and resell value shows the same spike around the common sizes 9-11</a:t>
            </a:r>
          </a:p>
          <a:p>
            <a:r>
              <a:rPr lang="en-US" dirty="0"/>
              <a:t>It also reveals that Yeezy is much more dramatic in the difference between the resell value of size 11 vs 14. Off White is more consistent in value across the sizes. </a:t>
            </a:r>
          </a:p>
        </p:txBody>
      </p:sp>
    </p:spTree>
    <p:extLst>
      <p:ext uri="{BB962C8B-B14F-4D97-AF65-F5344CB8AC3E}">
        <p14:creationId xmlns:p14="http://schemas.microsoft.com/office/powerpoint/2010/main" val="974310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17C4610E-9C18-467B-BF10-BE6A974CC3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2" name="Freeform 5">
              <a:extLst>
                <a:ext uri="{FF2B5EF4-FFF2-40B4-BE49-F238E27FC236}">
                  <a16:creationId xmlns:a16="http://schemas.microsoft.com/office/drawing/2014/main" id="{296DF307-344E-4E9B-A7AA-8139E450D1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6">
              <a:extLst>
                <a:ext uri="{FF2B5EF4-FFF2-40B4-BE49-F238E27FC236}">
                  <a16:creationId xmlns:a16="http://schemas.microsoft.com/office/drawing/2014/main" id="{E263CC2D-ACFB-4EB3-ADF9-CD82BC8422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7">
              <a:extLst>
                <a:ext uri="{FF2B5EF4-FFF2-40B4-BE49-F238E27FC236}">
                  <a16:creationId xmlns:a16="http://schemas.microsoft.com/office/drawing/2014/main" id="{C5366E2F-9BA0-485A-B1CA-A5E6E2E37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8">
              <a:extLst>
                <a:ext uri="{FF2B5EF4-FFF2-40B4-BE49-F238E27FC236}">
                  <a16:creationId xmlns:a16="http://schemas.microsoft.com/office/drawing/2014/main" id="{1803051E-7C26-4F53-8293-B4EAED4212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 name="Freeform 9">
              <a:extLst>
                <a:ext uri="{FF2B5EF4-FFF2-40B4-BE49-F238E27FC236}">
                  <a16:creationId xmlns:a16="http://schemas.microsoft.com/office/drawing/2014/main" id="{D10888CD-E496-4116-9C45-CF4F17ADE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7" name="Freeform 10">
              <a:extLst>
                <a:ext uri="{FF2B5EF4-FFF2-40B4-BE49-F238E27FC236}">
                  <a16:creationId xmlns:a16="http://schemas.microsoft.com/office/drawing/2014/main" id="{0A42DA8F-DA3D-43E9-A184-E0F6C133A1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1">
              <a:extLst>
                <a:ext uri="{FF2B5EF4-FFF2-40B4-BE49-F238E27FC236}">
                  <a16:creationId xmlns:a16="http://schemas.microsoft.com/office/drawing/2014/main" id="{473EAD31-7AA3-49B7-ADD6-C13FF0F14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2">
              <a:extLst>
                <a:ext uri="{FF2B5EF4-FFF2-40B4-BE49-F238E27FC236}">
                  <a16:creationId xmlns:a16="http://schemas.microsoft.com/office/drawing/2014/main" id="{2BBB7CDF-BA2E-451F-9201-CF2B6FEAEA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3">
              <a:extLst>
                <a:ext uri="{FF2B5EF4-FFF2-40B4-BE49-F238E27FC236}">
                  <a16:creationId xmlns:a16="http://schemas.microsoft.com/office/drawing/2014/main" id="{84809EF2-CD0D-4BC3-ABC7-E7E312A1D7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1" name="Freeform 14">
              <a:extLst>
                <a:ext uri="{FF2B5EF4-FFF2-40B4-BE49-F238E27FC236}">
                  <a16:creationId xmlns:a16="http://schemas.microsoft.com/office/drawing/2014/main" id="{11D2D6C5-637B-4AFE-97F4-D4E48A6134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2" name="Freeform 15">
              <a:extLst>
                <a:ext uri="{FF2B5EF4-FFF2-40B4-BE49-F238E27FC236}">
                  <a16:creationId xmlns:a16="http://schemas.microsoft.com/office/drawing/2014/main" id="{F841B2C5-57F5-4FE6-B4D4-EBB3F30881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3" name="Freeform 16">
              <a:extLst>
                <a:ext uri="{FF2B5EF4-FFF2-40B4-BE49-F238E27FC236}">
                  <a16:creationId xmlns:a16="http://schemas.microsoft.com/office/drawing/2014/main" id="{B4822A39-2A52-4B2C-9319-BEFC526DB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4" name="Freeform 17">
              <a:extLst>
                <a:ext uri="{FF2B5EF4-FFF2-40B4-BE49-F238E27FC236}">
                  <a16:creationId xmlns:a16="http://schemas.microsoft.com/office/drawing/2014/main" id="{4E469692-E783-4950-8DEC-3A1FD3978B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8">
              <a:extLst>
                <a:ext uri="{FF2B5EF4-FFF2-40B4-BE49-F238E27FC236}">
                  <a16:creationId xmlns:a16="http://schemas.microsoft.com/office/drawing/2014/main" id="{012909CD-3254-41E5-B8BB-0F2D7CE0D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19">
              <a:extLst>
                <a:ext uri="{FF2B5EF4-FFF2-40B4-BE49-F238E27FC236}">
                  <a16:creationId xmlns:a16="http://schemas.microsoft.com/office/drawing/2014/main" id="{93E7648E-861E-4503-AEDC-56C4EC507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20">
              <a:extLst>
                <a:ext uri="{FF2B5EF4-FFF2-40B4-BE49-F238E27FC236}">
                  <a16:creationId xmlns:a16="http://schemas.microsoft.com/office/drawing/2014/main" id="{F9C72257-EBD0-4D1C-A32C-D84644687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8" name="Freeform 21">
              <a:extLst>
                <a:ext uri="{FF2B5EF4-FFF2-40B4-BE49-F238E27FC236}">
                  <a16:creationId xmlns:a16="http://schemas.microsoft.com/office/drawing/2014/main" id="{87BB2CBB-9C22-4E28-AB86-DC92AEE2D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2">
              <a:extLst>
                <a:ext uri="{FF2B5EF4-FFF2-40B4-BE49-F238E27FC236}">
                  <a16:creationId xmlns:a16="http://schemas.microsoft.com/office/drawing/2014/main" id="{F85B3053-8D9F-410A-80C2-7960DDEA6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30" name="Freeform 23">
              <a:extLst>
                <a:ext uri="{FF2B5EF4-FFF2-40B4-BE49-F238E27FC236}">
                  <a16:creationId xmlns:a16="http://schemas.microsoft.com/office/drawing/2014/main" id="{E8FF5DA7-6E72-41F1-A54C-EAF440A27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32" name="Group 31">
            <a:extLst>
              <a:ext uri="{FF2B5EF4-FFF2-40B4-BE49-F238E27FC236}">
                <a16:creationId xmlns:a16="http://schemas.microsoft.com/office/drawing/2014/main" id="{A899734C-500F-4274-9854-8BFA14A1D7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1186483"/>
            <a:ext cx="8848345" cy="4477933"/>
            <a:chOff x="1669293" y="1186483"/>
            <a:chExt cx="8848345" cy="4477933"/>
          </a:xfrm>
        </p:grpSpPr>
        <p:sp>
          <p:nvSpPr>
            <p:cNvPr id="33" name="Rectangle 32">
              <a:extLst>
                <a:ext uri="{FF2B5EF4-FFF2-40B4-BE49-F238E27FC236}">
                  <a16:creationId xmlns:a16="http://schemas.microsoft.com/office/drawing/2014/main" id="{FF07BF51-2934-47AD-A415-7400882F14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4" name="Isosceles Triangle 33">
              <a:extLst>
                <a:ext uri="{FF2B5EF4-FFF2-40B4-BE49-F238E27FC236}">
                  <a16:creationId xmlns:a16="http://schemas.microsoft.com/office/drawing/2014/main" id="{DD6E3DF0-EDC0-458B-9C5B-911814F0A6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5" name="Rectangle 34">
              <a:extLst>
                <a:ext uri="{FF2B5EF4-FFF2-40B4-BE49-F238E27FC236}">
                  <a16:creationId xmlns:a16="http://schemas.microsoft.com/office/drawing/2014/main" id="{5D0824B1-47C9-4504-99FB-CB1505197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useBgFill="1">
        <p:nvSpPr>
          <p:cNvPr id="37" name="Rectangle 36">
            <a:extLst>
              <a:ext uri="{FF2B5EF4-FFF2-40B4-BE49-F238E27FC236}">
                <a16:creationId xmlns:a16="http://schemas.microsoft.com/office/drawing/2014/main" id="{DE28C9F8-8367-429B-810E-46844E2AF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BEF9FB73-C99A-4D3F-878F-394C68842D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40" name="Freeform 5">
              <a:extLst>
                <a:ext uri="{FF2B5EF4-FFF2-40B4-BE49-F238E27FC236}">
                  <a16:creationId xmlns:a16="http://schemas.microsoft.com/office/drawing/2014/main" id="{9F20DB81-6D9A-4C4F-8238-2E0E4457ADA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29674" y="1298404"/>
              <a:ext cx="9702800" cy="5573512"/>
            </a:xfrm>
            <a:custGeom>
              <a:avLst/>
              <a:gdLst>
                <a:gd name="T0" fmla="*/ 1752 w 2038"/>
                <a:gd name="T1" fmla="*/ 1169 h 1169"/>
                <a:gd name="T2" fmla="*/ 1487 w 2038"/>
                <a:gd name="T3" fmla="*/ 334 h 1169"/>
                <a:gd name="T4" fmla="*/ 860 w 2038"/>
                <a:gd name="T5" fmla="*/ 22 h 1169"/>
                <a:gd name="T6" fmla="*/ 199 w 2038"/>
                <a:gd name="T7" fmla="*/ 318 h 1169"/>
                <a:gd name="T8" fmla="*/ 399 w 2038"/>
                <a:gd name="T9" fmla="*/ 1165 h 1169"/>
              </a:gdLst>
              <a:ahLst/>
              <a:cxnLst>
                <a:cxn ang="0">
                  <a:pos x="T0" y="T1"/>
                </a:cxn>
                <a:cxn ang="0">
                  <a:pos x="T2" y="T3"/>
                </a:cxn>
                <a:cxn ang="0">
                  <a:pos x="T4" y="T5"/>
                </a:cxn>
                <a:cxn ang="0">
                  <a:pos x="T6" y="T7"/>
                </a:cxn>
                <a:cxn ang="0">
                  <a:pos x="T8" y="T9"/>
                </a:cxn>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1" name="Freeform 6">
              <a:extLst>
                <a:ext uri="{FF2B5EF4-FFF2-40B4-BE49-F238E27FC236}">
                  <a16:creationId xmlns:a16="http://schemas.microsoft.com/office/drawing/2014/main" id="{742FDB0A-DE87-4953-8190-171E3DB237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70451" y="2018236"/>
              <a:ext cx="7373938" cy="4848892"/>
            </a:xfrm>
            <a:custGeom>
              <a:avLst/>
              <a:gdLst>
                <a:gd name="T0" fmla="*/ 1025 w 1549"/>
                <a:gd name="T1" fmla="*/ 1016 h 1017"/>
                <a:gd name="T2" fmla="*/ 1443 w 1549"/>
                <a:gd name="T3" fmla="*/ 592 h 1017"/>
                <a:gd name="T4" fmla="*/ 782 w 1549"/>
                <a:gd name="T5" fmla="*/ 53 h 1017"/>
                <a:gd name="T6" fmla="*/ 150 w 1549"/>
                <a:gd name="T7" fmla="*/ 329 h 1017"/>
                <a:gd name="T8" fmla="*/ 477 w 1549"/>
                <a:gd name="T9" fmla="*/ 1017 h 1017"/>
              </a:gdLst>
              <a:ahLst/>
              <a:cxnLst>
                <a:cxn ang="0">
                  <a:pos x="T0" y="T1"/>
                </a:cxn>
                <a:cxn ang="0">
                  <a:pos x="T2" y="T3"/>
                </a:cxn>
                <a:cxn ang="0">
                  <a:pos x="T4" y="T5"/>
                </a:cxn>
                <a:cxn ang="0">
                  <a:pos x="T6" y="T7"/>
                </a:cxn>
                <a:cxn ang="0">
                  <a:pos x="T8" y="T9"/>
                </a:cxn>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2" name="Freeform 7">
              <a:extLst>
                <a:ext uri="{FF2B5EF4-FFF2-40B4-BE49-F238E27FC236}">
                  <a16:creationId xmlns:a16="http://schemas.microsoft.com/office/drawing/2014/main" id="{9FC53584-BAEA-4F1D-8A0D-4632DCA5BFC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51351" y="1788400"/>
              <a:ext cx="8035925" cy="5083516"/>
            </a:xfrm>
            <a:custGeom>
              <a:avLst/>
              <a:gdLst>
                <a:gd name="T0" fmla="*/ 1302 w 1688"/>
                <a:gd name="T1" fmla="*/ 1066 h 1066"/>
                <a:gd name="T2" fmla="*/ 1613 w 1688"/>
                <a:gd name="T3" fmla="*/ 850 h 1066"/>
                <a:gd name="T4" fmla="*/ 1517 w 1688"/>
                <a:gd name="T5" fmla="*/ 471 h 1066"/>
                <a:gd name="T6" fmla="*/ 798 w 1688"/>
                <a:gd name="T7" fmla="*/ 28 h 1066"/>
                <a:gd name="T8" fmla="*/ 181 w 1688"/>
                <a:gd name="T9" fmla="*/ 333 h 1066"/>
                <a:gd name="T10" fmla="*/ 420 w 1688"/>
                <a:gd name="T11" fmla="*/ 1066 h 1066"/>
              </a:gdLst>
              <a:ahLst/>
              <a:cxnLst>
                <a:cxn ang="0">
                  <a:pos x="T0" y="T1"/>
                </a:cxn>
                <a:cxn ang="0">
                  <a:pos x="T2" y="T3"/>
                </a:cxn>
                <a:cxn ang="0">
                  <a:pos x="T4" y="T5"/>
                </a:cxn>
                <a:cxn ang="0">
                  <a:pos x="T6" y="T7"/>
                </a:cxn>
                <a:cxn ang="0">
                  <a:pos x="T8" y="T9"/>
                </a:cxn>
                <a:cxn ang="0">
                  <a:pos x="T10" y="T11"/>
                </a:cxn>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3" name="Freeform 8">
              <a:extLst>
                <a:ext uri="{FF2B5EF4-FFF2-40B4-BE49-F238E27FC236}">
                  <a16:creationId xmlns:a16="http://schemas.microsoft.com/office/drawing/2014/main" id="{098D9987-F0C6-45B7-9871-F7A60584E9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49842"/>
              <a:ext cx="10334625" cy="6322075"/>
            </a:xfrm>
            <a:custGeom>
              <a:avLst/>
              <a:gdLst>
                <a:gd name="T0" fmla="*/ 1873 w 2171"/>
                <a:gd name="T1" fmla="*/ 1326 h 1326"/>
                <a:gd name="T2" fmla="*/ 1609 w 2171"/>
                <a:gd name="T3" fmla="*/ 473 h 1326"/>
                <a:gd name="T4" fmla="*/ 880 w 2171"/>
                <a:gd name="T5" fmla="*/ 63 h 1326"/>
                <a:gd name="T6" fmla="*/ 0 w 2171"/>
                <a:gd name="T7" fmla="*/ 423 h 1326"/>
              </a:gdLst>
              <a:ahLst/>
              <a:cxnLst>
                <a:cxn ang="0">
                  <a:pos x="T0" y="T1"/>
                </a:cxn>
                <a:cxn ang="0">
                  <a:pos x="T2" y="T3"/>
                </a:cxn>
                <a:cxn ang="0">
                  <a:pos x="T4" y="T5"/>
                </a:cxn>
                <a:cxn ang="0">
                  <a:pos x="T6" y="T7"/>
                </a:cxn>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4" name="Freeform 9">
              <a:extLst>
                <a:ext uri="{FF2B5EF4-FFF2-40B4-BE49-F238E27FC236}">
                  <a16:creationId xmlns:a16="http://schemas.microsoft.com/office/drawing/2014/main" id="{B31737D3-6C9F-4E83-83D1-C42DC632ACB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6186246"/>
              <a:ext cx="504825" cy="681527"/>
            </a:xfrm>
            <a:custGeom>
              <a:avLst/>
              <a:gdLst>
                <a:gd name="T0" fmla="*/ 0 w 106"/>
                <a:gd name="T1" fmla="*/ 0 h 143"/>
                <a:gd name="T2" fmla="*/ 106 w 106"/>
                <a:gd name="T3" fmla="*/ 143 h 143"/>
              </a:gdLst>
              <a:ahLst/>
              <a:cxnLst>
                <a:cxn ang="0">
                  <a:pos x="T0" y="T1"/>
                </a:cxn>
                <a:cxn ang="0">
                  <a:pos x="T2" y="T3"/>
                </a:cxn>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 name="Freeform 10">
              <a:extLst>
                <a:ext uri="{FF2B5EF4-FFF2-40B4-BE49-F238E27FC236}">
                  <a16:creationId xmlns:a16="http://schemas.microsoft.com/office/drawing/2014/main" id="{AA446777-3E10-4129-9333-C6D3957EE2D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1881"/>
              <a:ext cx="11091863" cy="6923796"/>
            </a:xfrm>
            <a:custGeom>
              <a:avLst/>
              <a:gdLst>
                <a:gd name="T0" fmla="*/ 2046 w 2330"/>
                <a:gd name="T1" fmla="*/ 1452 h 1452"/>
                <a:gd name="T2" fmla="*/ 1813 w 2330"/>
                <a:gd name="T3" fmla="*/ 601 h 1452"/>
                <a:gd name="T4" fmla="*/ 956 w 2330"/>
                <a:gd name="T5" fmla="*/ 97 h 1452"/>
                <a:gd name="T6" fmla="*/ 0 w 2330"/>
                <a:gd name="T7" fmla="*/ 366 h 1452"/>
              </a:gdLst>
              <a:ahLst/>
              <a:cxnLst>
                <a:cxn ang="0">
                  <a:pos x="T0" y="T1"/>
                </a:cxn>
                <a:cxn ang="0">
                  <a:pos x="T2" y="T3"/>
                </a:cxn>
                <a:cxn ang="0">
                  <a:pos x="T4" y="T5"/>
                </a:cxn>
                <a:cxn ang="0">
                  <a:pos x="T6" y="T7"/>
                </a:cxn>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Freeform 11">
              <a:extLst>
                <a:ext uri="{FF2B5EF4-FFF2-40B4-BE49-F238E27FC236}">
                  <a16:creationId xmlns:a16="http://schemas.microsoft.com/office/drawing/2014/main" id="{32EE1966-ACB0-4E48-97D5-E418EAD766D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426601" y="5579"/>
              <a:ext cx="5788025" cy="6847184"/>
            </a:xfrm>
            <a:custGeom>
              <a:avLst/>
              <a:gdLst>
                <a:gd name="T0" fmla="*/ 1094 w 1216"/>
                <a:gd name="T1" fmla="*/ 1436 h 1436"/>
                <a:gd name="T2" fmla="*/ 709 w 1216"/>
                <a:gd name="T3" fmla="*/ 551 h 1436"/>
                <a:gd name="T4" fmla="*/ 0 w 1216"/>
                <a:gd name="T5" fmla="*/ 0 h 1436"/>
              </a:gdLst>
              <a:ahLst/>
              <a:cxnLst>
                <a:cxn ang="0">
                  <a:pos x="T0" y="T1"/>
                </a:cxn>
                <a:cxn ang="0">
                  <a:pos x="T2" y="T3"/>
                </a:cxn>
                <a:cxn ang="0">
                  <a:pos x="T4" y="T5"/>
                </a:cxn>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Freeform 12">
              <a:extLst>
                <a:ext uri="{FF2B5EF4-FFF2-40B4-BE49-F238E27FC236}">
                  <a16:creationId xmlns:a16="http://schemas.microsoft.com/office/drawing/2014/main" id="{ADD3C03D-ECBF-45B9-8114-22B88CA9ED1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1057275" cy="614491"/>
            </a:xfrm>
            <a:custGeom>
              <a:avLst/>
              <a:gdLst>
                <a:gd name="T0" fmla="*/ 222 w 222"/>
                <a:gd name="T1" fmla="*/ 0 h 129"/>
                <a:gd name="T2" fmla="*/ 0 w 222"/>
                <a:gd name="T3" fmla="*/ 129 h 129"/>
              </a:gdLst>
              <a:ahLst/>
              <a:cxnLst>
                <a:cxn ang="0">
                  <a:pos x="T0" y="T1"/>
                </a:cxn>
                <a:cxn ang="0">
                  <a:pos x="T2" y="T3"/>
                </a:cxn>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Freeform 13">
              <a:extLst>
                <a:ext uri="{FF2B5EF4-FFF2-40B4-BE49-F238E27FC236}">
                  <a16:creationId xmlns:a16="http://schemas.microsoft.com/office/drawing/2014/main" id="{7EB0BC62-8255-45AE-BA21-BCC7705540B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21889" y="5579"/>
              <a:ext cx="5588000" cy="6866337"/>
            </a:xfrm>
            <a:custGeom>
              <a:avLst/>
              <a:gdLst>
                <a:gd name="T0" fmla="*/ 1067 w 1174"/>
                <a:gd name="T1" fmla="*/ 1440 h 1440"/>
                <a:gd name="T2" fmla="*/ 698 w 1174"/>
                <a:gd name="T3" fmla="*/ 577 h 1440"/>
                <a:gd name="T4" fmla="*/ 0 w 1174"/>
                <a:gd name="T5" fmla="*/ 0 h 1440"/>
              </a:gdLst>
              <a:ahLst/>
              <a:cxnLst>
                <a:cxn ang="0">
                  <a:pos x="T0" y="T1"/>
                </a:cxn>
                <a:cxn ang="0">
                  <a:pos x="T2" y="T3"/>
                </a:cxn>
                <a:cxn ang="0">
                  <a:pos x="T4" y="T5"/>
                </a:cxn>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Freeform 14">
              <a:extLst>
                <a:ext uri="{FF2B5EF4-FFF2-40B4-BE49-F238E27FC236}">
                  <a16:creationId xmlns:a16="http://schemas.microsoft.com/office/drawing/2014/main" id="{FF9BAD66-4573-4073-8310-13CD7481F04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790"/>
              <a:ext cx="595313" cy="352734"/>
            </a:xfrm>
            <a:custGeom>
              <a:avLst/>
              <a:gdLst>
                <a:gd name="T0" fmla="*/ 125 w 125"/>
                <a:gd name="T1" fmla="*/ 0 h 74"/>
                <a:gd name="T2" fmla="*/ 0 w 125"/>
                <a:gd name="T3" fmla="*/ 74 h 74"/>
              </a:gdLst>
              <a:ahLst/>
              <a:cxnLst>
                <a:cxn ang="0">
                  <a:pos x="T0" y="T1"/>
                </a:cxn>
                <a:cxn ang="0">
                  <a:pos x="T2" y="T3"/>
                </a:cxn>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Freeform 15">
              <a:extLst>
                <a:ext uri="{FF2B5EF4-FFF2-40B4-BE49-F238E27FC236}">
                  <a16:creationId xmlns:a16="http://schemas.microsoft.com/office/drawing/2014/main" id="{0A1D4E49-6934-40C6-B071-3BBD2E099B2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012389" y="5579"/>
              <a:ext cx="5497513" cy="6866337"/>
            </a:xfrm>
            <a:custGeom>
              <a:avLst/>
              <a:gdLst>
                <a:gd name="T0" fmla="*/ 1056 w 1155"/>
                <a:gd name="T1" fmla="*/ 1440 h 1440"/>
                <a:gd name="T2" fmla="*/ 686 w 1155"/>
                <a:gd name="T3" fmla="*/ 580 h 1440"/>
                <a:gd name="T4" fmla="*/ 0 w 1155"/>
                <a:gd name="T5" fmla="*/ 0 h 1440"/>
              </a:gdLst>
              <a:ahLst/>
              <a:cxnLst>
                <a:cxn ang="0">
                  <a:pos x="T0" y="T1"/>
                </a:cxn>
                <a:cxn ang="0">
                  <a:pos x="T2" y="T3"/>
                </a:cxn>
                <a:cxn ang="0">
                  <a:pos x="T4" y="T5"/>
                </a:cxn>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Freeform 16">
              <a:extLst>
                <a:ext uri="{FF2B5EF4-FFF2-40B4-BE49-F238E27FC236}">
                  <a16:creationId xmlns:a16="http://schemas.microsoft.com/office/drawing/2014/main" id="{A23E1910-E385-4702-82DE-2ED5AB56670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357188" cy="213875"/>
            </a:xfrm>
            <a:custGeom>
              <a:avLst/>
              <a:gdLst>
                <a:gd name="T0" fmla="*/ 75 w 75"/>
                <a:gd name="T1" fmla="*/ 0 h 45"/>
                <a:gd name="T2" fmla="*/ 0 w 75"/>
                <a:gd name="T3" fmla="*/ 45 h 45"/>
              </a:gdLst>
              <a:ahLst/>
              <a:cxnLst>
                <a:cxn ang="0">
                  <a:pos x="T0" y="T1"/>
                </a:cxn>
                <a:cxn ang="0">
                  <a:pos x="T2" y="T3"/>
                </a:cxn>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Freeform 17">
              <a:extLst>
                <a:ext uri="{FF2B5EF4-FFF2-40B4-BE49-F238E27FC236}">
                  <a16:creationId xmlns:a16="http://schemas.microsoft.com/office/drawing/2014/main" id="{E0DEC839-CA95-42EF-9883-6767EEDD686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10826" y="790"/>
              <a:ext cx="5522913" cy="6871126"/>
            </a:xfrm>
            <a:custGeom>
              <a:avLst/>
              <a:gdLst>
                <a:gd name="T0" fmla="*/ 1053 w 1160"/>
                <a:gd name="T1" fmla="*/ 1441 h 1441"/>
                <a:gd name="T2" fmla="*/ 705 w 1160"/>
                <a:gd name="T3" fmla="*/ 599 h 1441"/>
                <a:gd name="T4" fmla="*/ 0 w 1160"/>
                <a:gd name="T5" fmla="*/ 0 h 1441"/>
              </a:gdLst>
              <a:ahLst/>
              <a:cxnLst>
                <a:cxn ang="0">
                  <a:pos x="T0" y="T1"/>
                </a:cxn>
                <a:cxn ang="0">
                  <a:pos x="T2" y="T3"/>
                </a:cxn>
                <a:cxn ang="0">
                  <a:pos x="T4" y="T5"/>
                </a:cxn>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Freeform 18">
              <a:extLst>
                <a:ext uri="{FF2B5EF4-FFF2-40B4-BE49-F238E27FC236}">
                  <a16:creationId xmlns:a16="http://schemas.microsoft.com/office/drawing/2014/main" id="{2A70F79B-848E-4456-80D9-C3128308117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63239" y="5579"/>
              <a:ext cx="5413375" cy="6866337"/>
            </a:xfrm>
            <a:custGeom>
              <a:avLst/>
              <a:gdLst>
                <a:gd name="T0" fmla="*/ 1040 w 1137"/>
                <a:gd name="T1" fmla="*/ 1440 h 1440"/>
                <a:gd name="T2" fmla="*/ 698 w 1137"/>
                <a:gd name="T3" fmla="*/ 611 h 1440"/>
                <a:gd name="T4" fmla="*/ 0 w 1137"/>
                <a:gd name="T5" fmla="*/ 0 h 1440"/>
              </a:gdLst>
              <a:ahLst/>
              <a:cxnLst>
                <a:cxn ang="0">
                  <a:pos x="T0" y="T1"/>
                </a:cxn>
                <a:cxn ang="0">
                  <a:pos x="T2" y="T3"/>
                </a:cxn>
                <a:cxn ang="0">
                  <a:pos x="T4" y="T5"/>
                </a:cxn>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 name="Freeform 19">
              <a:extLst>
                <a:ext uri="{FF2B5EF4-FFF2-40B4-BE49-F238E27FC236}">
                  <a16:creationId xmlns:a16="http://schemas.microsoft.com/office/drawing/2014/main" id="{FC9F970F-C0CF-48F2-A579-87A176BFFBF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77576" y="5579"/>
              <a:ext cx="5037138" cy="6861550"/>
            </a:xfrm>
            <a:custGeom>
              <a:avLst/>
              <a:gdLst>
                <a:gd name="T0" fmla="*/ 1011 w 1058"/>
                <a:gd name="T1" fmla="*/ 1439 h 1439"/>
                <a:gd name="T2" fmla="*/ 648 w 1058"/>
                <a:gd name="T3" fmla="*/ 617 h 1439"/>
                <a:gd name="T4" fmla="*/ 0 w 1058"/>
                <a:gd name="T5" fmla="*/ 0 h 1439"/>
              </a:gdLst>
              <a:ahLst/>
              <a:cxnLst>
                <a:cxn ang="0">
                  <a:pos x="T0" y="T1"/>
                </a:cxn>
                <a:cxn ang="0">
                  <a:pos x="T2" y="T3"/>
                </a:cxn>
                <a:cxn ang="0">
                  <a:pos x="T4" y="T5"/>
                </a:cxn>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Freeform 20">
              <a:extLst>
                <a:ext uri="{FF2B5EF4-FFF2-40B4-BE49-F238E27FC236}">
                  <a16:creationId xmlns:a16="http://schemas.microsoft.com/office/drawing/2014/main" id="{3B83F100-95D6-4F03-A6F8-6F974518DBC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768289" y="5579"/>
              <a:ext cx="3417888" cy="2742066"/>
            </a:xfrm>
            <a:custGeom>
              <a:avLst/>
              <a:gdLst>
                <a:gd name="T0" fmla="*/ 718 w 718"/>
                <a:gd name="T1" fmla="*/ 575 h 575"/>
                <a:gd name="T2" fmla="*/ 0 w 718"/>
                <a:gd name="T3" fmla="*/ 0 h 575"/>
              </a:gdLst>
              <a:ahLst/>
              <a:cxnLst>
                <a:cxn ang="0">
                  <a:pos x="T0" y="T1"/>
                </a:cxn>
                <a:cxn ang="0">
                  <a:pos x="T2" y="T3"/>
                </a:cxn>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 name="Freeform 21">
              <a:extLst>
                <a:ext uri="{FF2B5EF4-FFF2-40B4-BE49-F238E27FC236}">
                  <a16:creationId xmlns:a16="http://schemas.microsoft.com/office/drawing/2014/main" id="{65A78EC4-71E4-4F4E-857D-12D4491A08F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235014" y="10367"/>
              <a:ext cx="2951163" cy="2555325"/>
            </a:xfrm>
            <a:custGeom>
              <a:avLst/>
              <a:gdLst>
                <a:gd name="T0" fmla="*/ 620 w 620"/>
                <a:gd name="T1" fmla="*/ 536 h 536"/>
                <a:gd name="T2" fmla="*/ 0 w 620"/>
                <a:gd name="T3" fmla="*/ 0 h 536"/>
              </a:gdLst>
              <a:ahLst/>
              <a:cxnLst>
                <a:cxn ang="0">
                  <a:pos x="T0" y="T1"/>
                </a:cxn>
                <a:cxn ang="0">
                  <a:pos x="T2" y="T3"/>
                </a:cxn>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7" name="Freeform 22">
              <a:extLst>
                <a:ext uri="{FF2B5EF4-FFF2-40B4-BE49-F238E27FC236}">
                  <a16:creationId xmlns:a16="http://schemas.microsoft.com/office/drawing/2014/main" id="{D772DE32-174E-42E9-8AA2-AE7F835F678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20826" y="5579"/>
              <a:ext cx="2165350" cy="1358265"/>
            </a:xfrm>
            <a:custGeom>
              <a:avLst/>
              <a:gdLst>
                <a:gd name="T0" fmla="*/ 0 w 455"/>
                <a:gd name="T1" fmla="*/ 0 h 285"/>
                <a:gd name="T2" fmla="*/ 455 w 455"/>
                <a:gd name="T3" fmla="*/ 285 h 285"/>
              </a:gdLst>
              <a:ahLst/>
              <a:cxnLst>
                <a:cxn ang="0">
                  <a:pos x="T0" y="T1"/>
                </a:cxn>
                <a:cxn ang="0">
                  <a:pos x="T2" y="T3"/>
                </a:cxn>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8" name="Freeform 23">
              <a:extLst>
                <a:ext uri="{FF2B5EF4-FFF2-40B4-BE49-F238E27FC236}">
                  <a16:creationId xmlns:a16="http://schemas.microsoft.com/office/drawing/2014/main" id="{FDC74201-E301-45B8-8AC7-05E1B675D3E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90826" y="5579"/>
              <a:ext cx="895350" cy="534687"/>
            </a:xfrm>
            <a:custGeom>
              <a:avLst/>
              <a:gdLst>
                <a:gd name="T0" fmla="*/ 0 w 188"/>
                <a:gd name="T1" fmla="*/ 0 h 112"/>
                <a:gd name="T2" fmla="*/ 188 w 188"/>
                <a:gd name="T3" fmla="*/ 112 h 112"/>
              </a:gdLst>
              <a:ahLst/>
              <a:cxnLst>
                <a:cxn ang="0">
                  <a:pos x="T0" y="T1"/>
                </a:cxn>
                <a:cxn ang="0">
                  <a:pos x="T2" y="T3"/>
                </a:cxn>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60" name="Group 59">
            <a:extLst>
              <a:ext uri="{FF2B5EF4-FFF2-40B4-BE49-F238E27FC236}">
                <a16:creationId xmlns:a16="http://schemas.microsoft.com/office/drawing/2014/main" id="{C59D380F-850C-43F1-80D1-1A782C6B40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7084" y="1186483"/>
            <a:ext cx="4473771" cy="4477933"/>
            <a:chOff x="807084" y="1186483"/>
            <a:chExt cx="4473771" cy="4477933"/>
          </a:xfrm>
        </p:grpSpPr>
        <p:sp>
          <p:nvSpPr>
            <p:cNvPr id="61" name="Rectangle 60">
              <a:extLst>
                <a:ext uri="{FF2B5EF4-FFF2-40B4-BE49-F238E27FC236}">
                  <a16:creationId xmlns:a16="http://schemas.microsoft.com/office/drawing/2014/main" id="{8D18A657-441D-4BCB-860E-108687894D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7607" y="1186483"/>
              <a:ext cx="4472724"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Isosceles Triangle 39">
              <a:extLst>
                <a:ext uri="{FF2B5EF4-FFF2-40B4-BE49-F238E27FC236}">
                  <a16:creationId xmlns:a16="http://schemas.microsoft.com/office/drawing/2014/main" id="{B4A47755-0FF2-471E-80D4-7E0A81728B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840353"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2FE8B1AC-8B3F-49DC-9A9D-4EEE540B7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7084" y="1991156"/>
              <a:ext cx="4473771"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5" name="Rectangle 64">
            <a:extLst>
              <a:ext uri="{FF2B5EF4-FFF2-40B4-BE49-F238E27FC236}">
                <a16:creationId xmlns:a16="http://schemas.microsoft.com/office/drawing/2014/main" id="{13E924A0-FE7E-45DB-BD41-FBEAB0A630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7850" y="-6706"/>
            <a:ext cx="6104149" cy="6871125"/>
          </a:xfrm>
          <a:prstGeom prst="rect">
            <a:avLst/>
          </a:prstGeom>
          <a:solidFill>
            <a:schemeClr val="bg1"/>
          </a:solidFill>
          <a:ln w="9525">
            <a:solidFill>
              <a:schemeClr val="tx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computer&#10;&#10;Description automatically generated">
            <a:extLst>
              <a:ext uri="{FF2B5EF4-FFF2-40B4-BE49-F238E27FC236}">
                <a16:creationId xmlns:a16="http://schemas.microsoft.com/office/drawing/2014/main" id="{92B58E96-C19A-E944-A23D-8E126BC2204D}"/>
              </a:ext>
            </a:extLst>
          </p:cNvPr>
          <p:cNvPicPr>
            <a:picLocks noChangeAspect="1"/>
          </p:cNvPicPr>
          <p:nvPr/>
        </p:nvPicPr>
        <p:blipFill>
          <a:blip r:embed="rId3"/>
          <a:stretch>
            <a:fillRect/>
          </a:stretch>
        </p:blipFill>
        <p:spPr>
          <a:xfrm>
            <a:off x="6205506" y="2101704"/>
            <a:ext cx="5853603" cy="2853630"/>
          </a:xfrm>
          <a:prstGeom prst="rect">
            <a:avLst/>
          </a:prstGeom>
          <a:ln w="9525">
            <a:noFill/>
          </a:ln>
        </p:spPr>
      </p:pic>
      <p:sp>
        <p:nvSpPr>
          <p:cNvPr id="6" name="TextBox 5">
            <a:extLst>
              <a:ext uri="{FF2B5EF4-FFF2-40B4-BE49-F238E27FC236}">
                <a16:creationId xmlns:a16="http://schemas.microsoft.com/office/drawing/2014/main" id="{00A3B996-E12F-0B4A-982E-7C624D9371ED}"/>
              </a:ext>
            </a:extLst>
          </p:cNvPr>
          <p:cNvSpPr txBox="1"/>
          <p:nvPr/>
        </p:nvSpPr>
        <p:spPr>
          <a:xfrm>
            <a:off x="6256863" y="1512413"/>
            <a:ext cx="5826125" cy="406596"/>
          </a:xfrm>
          <a:prstGeom prst="rect">
            <a:avLst/>
          </a:prstGeom>
        </p:spPr>
        <p:txBody>
          <a:bodyPr vert="horz" lIns="228600" tIns="228600" rIns="228600" bIns="0" rtlCol="0" anchor="b">
            <a:noAutofit/>
          </a:bodyPr>
          <a:lstStyle/>
          <a:p>
            <a:pPr algn="ctr" defTabSz="914400">
              <a:lnSpc>
                <a:spcPct val="80000"/>
              </a:lnSpc>
              <a:spcBef>
                <a:spcPct val="0"/>
              </a:spcBef>
              <a:spcAft>
                <a:spcPts val="600"/>
              </a:spcAft>
            </a:pPr>
            <a:r>
              <a:rPr lang="en-US" sz="2000" spc="-150" dirty="0">
                <a:latin typeface="+mj-lt"/>
                <a:ea typeface="+mj-ea"/>
                <a:cs typeface="+mj-cs"/>
              </a:rPr>
              <a:t>Avg Profit Margin % per State</a:t>
            </a:r>
          </a:p>
        </p:txBody>
      </p:sp>
      <p:sp>
        <p:nvSpPr>
          <p:cNvPr id="59" name="TextBox 58">
            <a:extLst>
              <a:ext uri="{FF2B5EF4-FFF2-40B4-BE49-F238E27FC236}">
                <a16:creationId xmlns:a16="http://schemas.microsoft.com/office/drawing/2014/main" id="{21940644-7370-9F4A-A23E-65A6770D9F41}"/>
              </a:ext>
            </a:extLst>
          </p:cNvPr>
          <p:cNvSpPr txBox="1"/>
          <p:nvPr/>
        </p:nvSpPr>
        <p:spPr>
          <a:xfrm>
            <a:off x="798267" y="1986369"/>
            <a:ext cx="4482064" cy="3323987"/>
          </a:xfrm>
          <a:prstGeom prst="rect">
            <a:avLst/>
          </a:prstGeom>
          <a:noFill/>
        </p:spPr>
        <p:txBody>
          <a:bodyPr wrap="square" rtlCol="0">
            <a:spAutoFit/>
          </a:bodyPr>
          <a:lstStyle/>
          <a:p>
            <a:pPr marL="285750" indent="-285750">
              <a:buFont typeface="Arial" panose="020B0604020202020204" pitchFamily="34" charset="0"/>
              <a:buChar char="•"/>
            </a:pPr>
            <a:r>
              <a:rPr lang="en-US" sz="1500" dirty="0">
                <a:solidFill>
                  <a:schemeClr val="bg1"/>
                </a:solidFill>
              </a:rPr>
              <a:t>On average, people made profit no matter what shoe and where it was sold</a:t>
            </a:r>
          </a:p>
          <a:p>
            <a:pPr marL="285750" indent="-285750">
              <a:buFont typeface="Arial" panose="020B0604020202020204" pitchFamily="34" charset="0"/>
              <a:buChar char="•"/>
            </a:pPr>
            <a:r>
              <a:rPr lang="en-US" sz="1500" dirty="0">
                <a:solidFill>
                  <a:schemeClr val="bg1"/>
                </a:solidFill>
              </a:rPr>
              <a:t>However, people saw greater margins of profit selling to different geographic areas that lined up with our expectations of observable trends:</a:t>
            </a:r>
          </a:p>
          <a:p>
            <a:pPr marL="742950" lvl="1" indent="-285750">
              <a:buFont typeface="Arial" panose="020B0604020202020204" pitchFamily="34" charset="0"/>
              <a:buChar char="•"/>
            </a:pPr>
            <a:r>
              <a:rPr lang="en-US" sz="1500" dirty="0">
                <a:solidFill>
                  <a:schemeClr val="bg1"/>
                </a:solidFill>
              </a:rPr>
              <a:t>Biggest profits were in:</a:t>
            </a:r>
          </a:p>
          <a:p>
            <a:pPr marL="1200150" lvl="2" indent="-285750">
              <a:buFont typeface="Arial" panose="020B0604020202020204" pitchFamily="34" charset="0"/>
              <a:buChar char="•"/>
            </a:pPr>
            <a:r>
              <a:rPr lang="en-US" sz="1500" dirty="0">
                <a:solidFill>
                  <a:schemeClr val="bg1"/>
                </a:solidFill>
              </a:rPr>
              <a:t>Regions of higher population density</a:t>
            </a:r>
          </a:p>
          <a:p>
            <a:pPr marL="1200150" lvl="2" indent="-285750">
              <a:buFont typeface="Arial" panose="020B0604020202020204" pitchFamily="34" charset="0"/>
              <a:buChar char="•"/>
            </a:pPr>
            <a:r>
              <a:rPr lang="en-US" sz="1500" dirty="0">
                <a:solidFill>
                  <a:schemeClr val="bg1"/>
                </a:solidFill>
              </a:rPr>
              <a:t>Regions known to be drivers/innovators of sneaker culture</a:t>
            </a:r>
          </a:p>
          <a:p>
            <a:pPr marL="742950" lvl="1" indent="-285750">
              <a:buFont typeface="Arial" panose="020B0604020202020204" pitchFamily="34" charset="0"/>
              <a:buChar char="•"/>
            </a:pPr>
            <a:r>
              <a:rPr lang="en-US" sz="1500" dirty="0">
                <a:solidFill>
                  <a:schemeClr val="bg1"/>
                </a:solidFill>
              </a:rPr>
              <a:t>Lowest profits were in areas of lower population density</a:t>
            </a:r>
          </a:p>
        </p:txBody>
      </p:sp>
    </p:spTree>
    <p:extLst>
      <p:ext uri="{BB962C8B-B14F-4D97-AF65-F5344CB8AC3E}">
        <p14:creationId xmlns:p14="http://schemas.microsoft.com/office/powerpoint/2010/main" val="41339006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0" name="Group 69">
            <a:extLst>
              <a:ext uri="{FF2B5EF4-FFF2-40B4-BE49-F238E27FC236}">
                <a16:creationId xmlns:a16="http://schemas.microsoft.com/office/drawing/2014/main" id="{17C4610E-9C18-467B-BF10-BE6A974CC3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71" name="Freeform 5">
              <a:extLst>
                <a:ext uri="{FF2B5EF4-FFF2-40B4-BE49-F238E27FC236}">
                  <a16:creationId xmlns:a16="http://schemas.microsoft.com/office/drawing/2014/main" id="{296DF307-344E-4E9B-A7AA-8139E450D1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2" name="Freeform 6">
              <a:extLst>
                <a:ext uri="{FF2B5EF4-FFF2-40B4-BE49-F238E27FC236}">
                  <a16:creationId xmlns:a16="http://schemas.microsoft.com/office/drawing/2014/main" id="{E263CC2D-ACFB-4EB3-ADF9-CD82BC8422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3" name="Freeform 7">
              <a:extLst>
                <a:ext uri="{FF2B5EF4-FFF2-40B4-BE49-F238E27FC236}">
                  <a16:creationId xmlns:a16="http://schemas.microsoft.com/office/drawing/2014/main" id="{C5366E2F-9BA0-485A-B1CA-A5E6E2E37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4" name="Freeform 8">
              <a:extLst>
                <a:ext uri="{FF2B5EF4-FFF2-40B4-BE49-F238E27FC236}">
                  <a16:creationId xmlns:a16="http://schemas.microsoft.com/office/drawing/2014/main" id="{1803051E-7C26-4F53-8293-B4EAED4212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5" name="Freeform 9">
              <a:extLst>
                <a:ext uri="{FF2B5EF4-FFF2-40B4-BE49-F238E27FC236}">
                  <a16:creationId xmlns:a16="http://schemas.microsoft.com/office/drawing/2014/main" id="{D10888CD-E496-4116-9C45-CF4F17ADE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10">
              <a:extLst>
                <a:ext uri="{FF2B5EF4-FFF2-40B4-BE49-F238E27FC236}">
                  <a16:creationId xmlns:a16="http://schemas.microsoft.com/office/drawing/2014/main" id="{0A42DA8F-DA3D-43E9-A184-E0F6C133A1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11">
              <a:extLst>
                <a:ext uri="{FF2B5EF4-FFF2-40B4-BE49-F238E27FC236}">
                  <a16:creationId xmlns:a16="http://schemas.microsoft.com/office/drawing/2014/main" id="{473EAD31-7AA3-49B7-ADD6-C13FF0F14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12">
              <a:extLst>
                <a:ext uri="{FF2B5EF4-FFF2-40B4-BE49-F238E27FC236}">
                  <a16:creationId xmlns:a16="http://schemas.microsoft.com/office/drawing/2014/main" id="{2BBB7CDF-BA2E-451F-9201-CF2B6FEAEA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13">
              <a:extLst>
                <a:ext uri="{FF2B5EF4-FFF2-40B4-BE49-F238E27FC236}">
                  <a16:creationId xmlns:a16="http://schemas.microsoft.com/office/drawing/2014/main" id="{84809EF2-CD0D-4BC3-ABC7-E7E312A1D7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4">
              <a:extLst>
                <a:ext uri="{FF2B5EF4-FFF2-40B4-BE49-F238E27FC236}">
                  <a16:creationId xmlns:a16="http://schemas.microsoft.com/office/drawing/2014/main" id="{11D2D6C5-637B-4AFE-97F4-D4E48A6134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5">
              <a:extLst>
                <a:ext uri="{FF2B5EF4-FFF2-40B4-BE49-F238E27FC236}">
                  <a16:creationId xmlns:a16="http://schemas.microsoft.com/office/drawing/2014/main" id="{F841B2C5-57F5-4FE6-B4D4-EBB3F30881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2" name="Freeform 16">
              <a:extLst>
                <a:ext uri="{FF2B5EF4-FFF2-40B4-BE49-F238E27FC236}">
                  <a16:creationId xmlns:a16="http://schemas.microsoft.com/office/drawing/2014/main" id="{B4822A39-2A52-4B2C-9319-BEFC526DB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3" name="Freeform 17">
              <a:extLst>
                <a:ext uri="{FF2B5EF4-FFF2-40B4-BE49-F238E27FC236}">
                  <a16:creationId xmlns:a16="http://schemas.microsoft.com/office/drawing/2014/main" id="{4E469692-E783-4950-8DEC-3A1FD3978B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8">
              <a:extLst>
                <a:ext uri="{FF2B5EF4-FFF2-40B4-BE49-F238E27FC236}">
                  <a16:creationId xmlns:a16="http://schemas.microsoft.com/office/drawing/2014/main" id="{012909CD-3254-41E5-B8BB-0F2D7CE0D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9">
              <a:extLst>
                <a:ext uri="{FF2B5EF4-FFF2-40B4-BE49-F238E27FC236}">
                  <a16:creationId xmlns:a16="http://schemas.microsoft.com/office/drawing/2014/main" id="{93E7648E-861E-4503-AEDC-56C4EC507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20">
              <a:extLst>
                <a:ext uri="{FF2B5EF4-FFF2-40B4-BE49-F238E27FC236}">
                  <a16:creationId xmlns:a16="http://schemas.microsoft.com/office/drawing/2014/main" id="{F9C72257-EBD0-4D1C-A32C-D84644687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21">
              <a:extLst>
                <a:ext uri="{FF2B5EF4-FFF2-40B4-BE49-F238E27FC236}">
                  <a16:creationId xmlns:a16="http://schemas.microsoft.com/office/drawing/2014/main" id="{87BB2CBB-9C22-4E28-AB86-DC92AEE2D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22">
              <a:extLst>
                <a:ext uri="{FF2B5EF4-FFF2-40B4-BE49-F238E27FC236}">
                  <a16:creationId xmlns:a16="http://schemas.microsoft.com/office/drawing/2014/main" id="{F85B3053-8D9F-410A-80C2-7960DDEA6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9" name="Freeform 23">
              <a:extLst>
                <a:ext uri="{FF2B5EF4-FFF2-40B4-BE49-F238E27FC236}">
                  <a16:creationId xmlns:a16="http://schemas.microsoft.com/office/drawing/2014/main" id="{E8FF5DA7-6E72-41F1-A54C-EAF440A27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1" name="Group 90">
            <a:extLst>
              <a:ext uri="{FF2B5EF4-FFF2-40B4-BE49-F238E27FC236}">
                <a16:creationId xmlns:a16="http://schemas.microsoft.com/office/drawing/2014/main" id="{A899734C-500F-4274-9854-8BFA14A1D7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1186483"/>
            <a:ext cx="8848345" cy="4477933"/>
            <a:chOff x="1669293" y="1186483"/>
            <a:chExt cx="8848345" cy="4477933"/>
          </a:xfrm>
        </p:grpSpPr>
        <p:sp>
          <p:nvSpPr>
            <p:cNvPr id="92" name="Rectangle 91">
              <a:extLst>
                <a:ext uri="{FF2B5EF4-FFF2-40B4-BE49-F238E27FC236}">
                  <a16:creationId xmlns:a16="http://schemas.microsoft.com/office/drawing/2014/main" id="{FF07BF51-2934-47AD-A415-7400882F14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3" name="Isosceles Triangle 92">
              <a:extLst>
                <a:ext uri="{FF2B5EF4-FFF2-40B4-BE49-F238E27FC236}">
                  <a16:creationId xmlns:a16="http://schemas.microsoft.com/office/drawing/2014/main" id="{DD6E3DF0-EDC0-458B-9C5B-911814F0A6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4" name="Rectangle 93">
              <a:extLst>
                <a:ext uri="{FF2B5EF4-FFF2-40B4-BE49-F238E27FC236}">
                  <a16:creationId xmlns:a16="http://schemas.microsoft.com/office/drawing/2014/main" id="{5D0824B1-47C9-4504-99FB-CB1505197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useBgFill="1">
        <p:nvSpPr>
          <p:cNvPr id="96" name="Rectangle 95">
            <a:extLst>
              <a:ext uri="{FF2B5EF4-FFF2-40B4-BE49-F238E27FC236}">
                <a16:creationId xmlns:a16="http://schemas.microsoft.com/office/drawing/2014/main" id="{3904BE49-D42F-4F46-B6D8-2F31712168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8" name="Group 97">
            <a:extLst>
              <a:ext uri="{FF2B5EF4-FFF2-40B4-BE49-F238E27FC236}">
                <a16:creationId xmlns:a16="http://schemas.microsoft.com/office/drawing/2014/main" id="{D57C06C8-18BE-4336-B9E0-3E15ACC93B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99" name="Freeform 5">
              <a:extLst>
                <a:ext uri="{FF2B5EF4-FFF2-40B4-BE49-F238E27FC236}">
                  <a16:creationId xmlns:a16="http://schemas.microsoft.com/office/drawing/2014/main" id="{C1C39E9B-4917-47D7-B9CB-56480F8876F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29674" y="1298404"/>
              <a:ext cx="9702800" cy="5573512"/>
            </a:xfrm>
            <a:custGeom>
              <a:avLst/>
              <a:gdLst>
                <a:gd name="T0" fmla="*/ 1752 w 2038"/>
                <a:gd name="T1" fmla="*/ 1169 h 1169"/>
                <a:gd name="T2" fmla="*/ 1487 w 2038"/>
                <a:gd name="T3" fmla="*/ 334 h 1169"/>
                <a:gd name="T4" fmla="*/ 860 w 2038"/>
                <a:gd name="T5" fmla="*/ 22 h 1169"/>
                <a:gd name="T6" fmla="*/ 199 w 2038"/>
                <a:gd name="T7" fmla="*/ 318 h 1169"/>
                <a:gd name="T8" fmla="*/ 399 w 2038"/>
                <a:gd name="T9" fmla="*/ 1165 h 1169"/>
              </a:gdLst>
              <a:ahLst/>
              <a:cxnLst>
                <a:cxn ang="0">
                  <a:pos x="T0" y="T1"/>
                </a:cxn>
                <a:cxn ang="0">
                  <a:pos x="T2" y="T3"/>
                </a:cxn>
                <a:cxn ang="0">
                  <a:pos x="T4" y="T5"/>
                </a:cxn>
                <a:cxn ang="0">
                  <a:pos x="T6" y="T7"/>
                </a:cxn>
                <a:cxn ang="0">
                  <a:pos x="T8" y="T9"/>
                </a:cxn>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0" name="Freeform 6">
              <a:extLst>
                <a:ext uri="{FF2B5EF4-FFF2-40B4-BE49-F238E27FC236}">
                  <a16:creationId xmlns:a16="http://schemas.microsoft.com/office/drawing/2014/main" id="{5F7200AE-DDFE-46D2-ABCA-99906B970ED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70451" y="2018236"/>
              <a:ext cx="7373938" cy="4848892"/>
            </a:xfrm>
            <a:custGeom>
              <a:avLst/>
              <a:gdLst>
                <a:gd name="T0" fmla="*/ 1025 w 1549"/>
                <a:gd name="T1" fmla="*/ 1016 h 1017"/>
                <a:gd name="T2" fmla="*/ 1443 w 1549"/>
                <a:gd name="T3" fmla="*/ 592 h 1017"/>
                <a:gd name="T4" fmla="*/ 782 w 1549"/>
                <a:gd name="T5" fmla="*/ 53 h 1017"/>
                <a:gd name="T6" fmla="*/ 150 w 1549"/>
                <a:gd name="T7" fmla="*/ 329 h 1017"/>
                <a:gd name="T8" fmla="*/ 477 w 1549"/>
                <a:gd name="T9" fmla="*/ 1017 h 1017"/>
              </a:gdLst>
              <a:ahLst/>
              <a:cxnLst>
                <a:cxn ang="0">
                  <a:pos x="T0" y="T1"/>
                </a:cxn>
                <a:cxn ang="0">
                  <a:pos x="T2" y="T3"/>
                </a:cxn>
                <a:cxn ang="0">
                  <a:pos x="T4" y="T5"/>
                </a:cxn>
                <a:cxn ang="0">
                  <a:pos x="T6" y="T7"/>
                </a:cxn>
                <a:cxn ang="0">
                  <a:pos x="T8" y="T9"/>
                </a:cxn>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1" name="Freeform 7">
              <a:extLst>
                <a:ext uri="{FF2B5EF4-FFF2-40B4-BE49-F238E27FC236}">
                  <a16:creationId xmlns:a16="http://schemas.microsoft.com/office/drawing/2014/main" id="{CAC40760-2393-4FAE-9A58-F4CDC067162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51351" y="1788400"/>
              <a:ext cx="8035925" cy="5083516"/>
            </a:xfrm>
            <a:custGeom>
              <a:avLst/>
              <a:gdLst>
                <a:gd name="T0" fmla="*/ 1302 w 1688"/>
                <a:gd name="T1" fmla="*/ 1066 h 1066"/>
                <a:gd name="T2" fmla="*/ 1613 w 1688"/>
                <a:gd name="T3" fmla="*/ 850 h 1066"/>
                <a:gd name="T4" fmla="*/ 1517 w 1688"/>
                <a:gd name="T5" fmla="*/ 471 h 1066"/>
                <a:gd name="T6" fmla="*/ 798 w 1688"/>
                <a:gd name="T7" fmla="*/ 28 h 1066"/>
                <a:gd name="T8" fmla="*/ 181 w 1688"/>
                <a:gd name="T9" fmla="*/ 333 h 1066"/>
                <a:gd name="T10" fmla="*/ 420 w 1688"/>
                <a:gd name="T11" fmla="*/ 1066 h 1066"/>
              </a:gdLst>
              <a:ahLst/>
              <a:cxnLst>
                <a:cxn ang="0">
                  <a:pos x="T0" y="T1"/>
                </a:cxn>
                <a:cxn ang="0">
                  <a:pos x="T2" y="T3"/>
                </a:cxn>
                <a:cxn ang="0">
                  <a:pos x="T4" y="T5"/>
                </a:cxn>
                <a:cxn ang="0">
                  <a:pos x="T6" y="T7"/>
                </a:cxn>
                <a:cxn ang="0">
                  <a:pos x="T8" y="T9"/>
                </a:cxn>
                <a:cxn ang="0">
                  <a:pos x="T10" y="T11"/>
                </a:cxn>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 name="Freeform 8">
              <a:extLst>
                <a:ext uri="{FF2B5EF4-FFF2-40B4-BE49-F238E27FC236}">
                  <a16:creationId xmlns:a16="http://schemas.microsoft.com/office/drawing/2014/main" id="{1080422B-1649-4C8E-9459-42142436096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49842"/>
              <a:ext cx="10334625" cy="6322075"/>
            </a:xfrm>
            <a:custGeom>
              <a:avLst/>
              <a:gdLst>
                <a:gd name="T0" fmla="*/ 1873 w 2171"/>
                <a:gd name="T1" fmla="*/ 1326 h 1326"/>
                <a:gd name="T2" fmla="*/ 1609 w 2171"/>
                <a:gd name="T3" fmla="*/ 473 h 1326"/>
                <a:gd name="T4" fmla="*/ 880 w 2171"/>
                <a:gd name="T5" fmla="*/ 63 h 1326"/>
                <a:gd name="T6" fmla="*/ 0 w 2171"/>
                <a:gd name="T7" fmla="*/ 423 h 1326"/>
              </a:gdLst>
              <a:ahLst/>
              <a:cxnLst>
                <a:cxn ang="0">
                  <a:pos x="T0" y="T1"/>
                </a:cxn>
                <a:cxn ang="0">
                  <a:pos x="T2" y="T3"/>
                </a:cxn>
                <a:cxn ang="0">
                  <a:pos x="T4" y="T5"/>
                </a:cxn>
                <a:cxn ang="0">
                  <a:pos x="T6" y="T7"/>
                </a:cxn>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 name="Freeform 9">
              <a:extLst>
                <a:ext uri="{FF2B5EF4-FFF2-40B4-BE49-F238E27FC236}">
                  <a16:creationId xmlns:a16="http://schemas.microsoft.com/office/drawing/2014/main" id="{0136A7BD-0DB3-401B-A6AB-38BD30D1006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6186246"/>
              <a:ext cx="504825" cy="681527"/>
            </a:xfrm>
            <a:custGeom>
              <a:avLst/>
              <a:gdLst>
                <a:gd name="T0" fmla="*/ 0 w 106"/>
                <a:gd name="T1" fmla="*/ 0 h 143"/>
                <a:gd name="T2" fmla="*/ 106 w 106"/>
                <a:gd name="T3" fmla="*/ 143 h 143"/>
              </a:gdLst>
              <a:ahLst/>
              <a:cxnLst>
                <a:cxn ang="0">
                  <a:pos x="T0" y="T1"/>
                </a:cxn>
                <a:cxn ang="0">
                  <a:pos x="T2" y="T3"/>
                </a:cxn>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 name="Freeform 10">
              <a:extLst>
                <a:ext uri="{FF2B5EF4-FFF2-40B4-BE49-F238E27FC236}">
                  <a16:creationId xmlns:a16="http://schemas.microsoft.com/office/drawing/2014/main" id="{FD037346-242B-41AF-8CF5-C35284CA241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1881"/>
              <a:ext cx="11091863" cy="6923796"/>
            </a:xfrm>
            <a:custGeom>
              <a:avLst/>
              <a:gdLst>
                <a:gd name="T0" fmla="*/ 2046 w 2330"/>
                <a:gd name="T1" fmla="*/ 1452 h 1452"/>
                <a:gd name="T2" fmla="*/ 1813 w 2330"/>
                <a:gd name="T3" fmla="*/ 601 h 1452"/>
                <a:gd name="T4" fmla="*/ 956 w 2330"/>
                <a:gd name="T5" fmla="*/ 97 h 1452"/>
                <a:gd name="T6" fmla="*/ 0 w 2330"/>
                <a:gd name="T7" fmla="*/ 366 h 1452"/>
              </a:gdLst>
              <a:ahLst/>
              <a:cxnLst>
                <a:cxn ang="0">
                  <a:pos x="T0" y="T1"/>
                </a:cxn>
                <a:cxn ang="0">
                  <a:pos x="T2" y="T3"/>
                </a:cxn>
                <a:cxn ang="0">
                  <a:pos x="T4" y="T5"/>
                </a:cxn>
                <a:cxn ang="0">
                  <a:pos x="T6" y="T7"/>
                </a:cxn>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 name="Freeform 11">
              <a:extLst>
                <a:ext uri="{FF2B5EF4-FFF2-40B4-BE49-F238E27FC236}">
                  <a16:creationId xmlns:a16="http://schemas.microsoft.com/office/drawing/2014/main" id="{238EBF94-0BBF-4BAE-AE27-729E3AC135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426601" y="5579"/>
              <a:ext cx="5788025" cy="6847184"/>
            </a:xfrm>
            <a:custGeom>
              <a:avLst/>
              <a:gdLst>
                <a:gd name="T0" fmla="*/ 1094 w 1216"/>
                <a:gd name="T1" fmla="*/ 1436 h 1436"/>
                <a:gd name="T2" fmla="*/ 709 w 1216"/>
                <a:gd name="T3" fmla="*/ 551 h 1436"/>
                <a:gd name="T4" fmla="*/ 0 w 1216"/>
                <a:gd name="T5" fmla="*/ 0 h 1436"/>
              </a:gdLst>
              <a:ahLst/>
              <a:cxnLst>
                <a:cxn ang="0">
                  <a:pos x="T0" y="T1"/>
                </a:cxn>
                <a:cxn ang="0">
                  <a:pos x="T2" y="T3"/>
                </a:cxn>
                <a:cxn ang="0">
                  <a:pos x="T4" y="T5"/>
                </a:cxn>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 name="Freeform 12">
              <a:extLst>
                <a:ext uri="{FF2B5EF4-FFF2-40B4-BE49-F238E27FC236}">
                  <a16:creationId xmlns:a16="http://schemas.microsoft.com/office/drawing/2014/main" id="{3940EFD7-EB1A-47AF-9DC9-7D4FCC6011E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1057275" cy="614491"/>
            </a:xfrm>
            <a:custGeom>
              <a:avLst/>
              <a:gdLst>
                <a:gd name="T0" fmla="*/ 222 w 222"/>
                <a:gd name="T1" fmla="*/ 0 h 129"/>
                <a:gd name="T2" fmla="*/ 0 w 222"/>
                <a:gd name="T3" fmla="*/ 129 h 129"/>
              </a:gdLst>
              <a:ahLst/>
              <a:cxnLst>
                <a:cxn ang="0">
                  <a:pos x="T0" y="T1"/>
                </a:cxn>
                <a:cxn ang="0">
                  <a:pos x="T2" y="T3"/>
                </a:cxn>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 name="Freeform 13">
              <a:extLst>
                <a:ext uri="{FF2B5EF4-FFF2-40B4-BE49-F238E27FC236}">
                  <a16:creationId xmlns:a16="http://schemas.microsoft.com/office/drawing/2014/main" id="{6BAA7A10-98A8-4931-9BE2-B573EB37678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21889" y="5579"/>
              <a:ext cx="5588000" cy="6866337"/>
            </a:xfrm>
            <a:custGeom>
              <a:avLst/>
              <a:gdLst>
                <a:gd name="T0" fmla="*/ 1067 w 1174"/>
                <a:gd name="T1" fmla="*/ 1440 h 1440"/>
                <a:gd name="T2" fmla="*/ 698 w 1174"/>
                <a:gd name="T3" fmla="*/ 577 h 1440"/>
                <a:gd name="T4" fmla="*/ 0 w 1174"/>
                <a:gd name="T5" fmla="*/ 0 h 1440"/>
              </a:gdLst>
              <a:ahLst/>
              <a:cxnLst>
                <a:cxn ang="0">
                  <a:pos x="T0" y="T1"/>
                </a:cxn>
                <a:cxn ang="0">
                  <a:pos x="T2" y="T3"/>
                </a:cxn>
                <a:cxn ang="0">
                  <a:pos x="T4" y="T5"/>
                </a:cxn>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8" name="Freeform 14">
              <a:extLst>
                <a:ext uri="{FF2B5EF4-FFF2-40B4-BE49-F238E27FC236}">
                  <a16:creationId xmlns:a16="http://schemas.microsoft.com/office/drawing/2014/main" id="{420223F5-34A9-4388-AF7B-38C76242FCB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790"/>
              <a:ext cx="595313" cy="352734"/>
            </a:xfrm>
            <a:custGeom>
              <a:avLst/>
              <a:gdLst>
                <a:gd name="T0" fmla="*/ 125 w 125"/>
                <a:gd name="T1" fmla="*/ 0 h 74"/>
                <a:gd name="T2" fmla="*/ 0 w 125"/>
                <a:gd name="T3" fmla="*/ 74 h 74"/>
              </a:gdLst>
              <a:ahLst/>
              <a:cxnLst>
                <a:cxn ang="0">
                  <a:pos x="T0" y="T1"/>
                </a:cxn>
                <a:cxn ang="0">
                  <a:pos x="T2" y="T3"/>
                </a:cxn>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9" name="Freeform 15">
              <a:extLst>
                <a:ext uri="{FF2B5EF4-FFF2-40B4-BE49-F238E27FC236}">
                  <a16:creationId xmlns:a16="http://schemas.microsoft.com/office/drawing/2014/main" id="{3CC9C746-C646-4363-B3D3-349B5C18C3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012389" y="5579"/>
              <a:ext cx="5497513" cy="6866337"/>
            </a:xfrm>
            <a:custGeom>
              <a:avLst/>
              <a:gdLst>
                <a:gd name="T0" fmla="*/ 1056 w 1155"/>
                <a:gd name="T1" fmla="*/ 1440 h 1440"/>
                <a:gd name="T2" fmla="*/ 686 w 1155"/>
                <a:gd name="T3" fmla="*/ 580 h 1440"/>
                <a:gd name="T4" fmla="*/ 0 w 1155"/>
                <a:gd name="T5" fmla="*/ 0 h 1440"/>
              </a:gdLst>
              <a:ahLst/>
              <a:cxnLst>
                <a:cxn ang="0">
                  <a:pos x="T0" y="T1"/>
                </a:cxn>
                <a:cxn ang="0">
                  <a:pos x="T2" y="T3"/>
                </a:cxn>
                <a:cxn ang="0">
                  <a:pos x="T4" y="T5"/>
                </a:cxn>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0" name="Freeform 16">
              <a:extLst>
                <a:ext uri="{FF2B5EF4-FFF2-40B4-BE49-F238E27FC236}">
                  <a16:creationId xmlns:a16="http://schemas.microsoft.com/office/drawing/2014/main" id="{3EAA5BC5-AB13-4C8E-9D9D-05DE777C5F2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357188" cy="213875"/>
            </a:xfrm>
            <a:custGeom>
              <a:avLst/>
              <a:gdLst>
                <a:gd name="T0" fmla="*/ 75 w 75"/>
                <a:gd name="T1" fmla="*/ 0 h 45"/>
                <a:gd name="T2" fmla="*/ 0 w 75"/>
                <a:gd name="T3" fmla="*/ 45 h 45"/>
              </a:gdLst>
              <a:ahLst/>
              <a:cxnLst>
                <a:cxn ang="0">
                  <a:pos x="T0" y="T1"/>
                </a:cxn>
                <a:cxn ang="0">
                  <a:pos x="T2" y="T3"/>
                </a:cxn>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 name="Freeform 17">
              <a:extLst>
                <a:ext uri="{FF2B5EF4-FFF2-40B4-BE49-F238E27FC236}">
                  <a16:creationId xmlns:a16="http://schemas.microsoft.com/office/drawing/2014/main" id="{500FC397-0569-4EC4-926A-DDD62AC4959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10826" y="790"/>
              <a:ext cx="5522913" cy="6871126"/>
            </a:xfrm>
            <a:custGeom>
              <a:avLst/>
              <a:gdLst>
                <a:gd name="T0" fmla="*/ 1053 w 1160"/>
                <a:gd name="T1" fmla="*/ 1441 h 1441"/>
                <a:gd name="T2" fmla="*/ 705 w 1160"/>
                <a:gd name="T3" fmla="*/ 599 h 1441"/>
                <a:gd name="T4" fmla="*/ 0 w 1160"/>
                <a:gd name="T5" fmla="*/ 0 h 1441"/>
              </a:gdLst>
              <a:ahLst/>
              <a:cxnLst>
                <a:cxn ang="0">
                  <a:pos x="T0" y="T1"/>
                </a:cxn>
                <a:cxn ang="0">
                  <a:pos x="T2" y="T3"/>
                </a:cxn>
                <a:cxn ang="0">
                  <a:pos x="T4" y="T5"/>
                </a:cxn>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 name="Freeform 18">
              <a:extLst>
                <a:ext uri="{FF2B5EF4-FFF2-40B4-BE49-F238E27FC236}">
                  <a16:creationId xmlns:a16="http://schemas.microsoft.com/office/drawing/2014/main" id="{284FF041-FE7D-47CD-830F-7FABF41C7C7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63239" y="5579"/>
              <a:ext cx="5413375" cy="6866337"/>
            </a:xfrm>
            <a:custGeom>
              <a:avLst/>
              <a:gdLst>
                <a:gd name="T0" fmla="*/ 1040 w 1137"/>
                <a:gd name="T1" fmla="*/ 1440 h 1440"/>
                <a:gd name="T2" fmla="*/ 698 w 1137"/>
                <a:gd name="T3" fmla="*/ 611 h 1440"/>
                <a:gd name="T4" fmla="*/ 0 w 1137"/>
                <a:gd name="T5" fmla="*/ 0 h 1440"/>
              </a:gdLst>
              <a:ahLst/>
              <a:cxnLst>
                <a:cxn ang="0">
                  <a:pos x="T0" y="T1"/>
                </a:cxn>
                <a:cxn ang="0">
                  <a:pos x="T2" y="T3"/>
                </a:cxn>
                <a:cxn ang="0">
                  <a:pos x="T4" y="T5"/>
                </a:cxn>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 name="Freeform 19">
              <a:extLst>
                <a:ext uri="{FF2B5EF4-FFF2-40B4-BE49-F238E27FC236}">
                  <a16:creationId xmlns:a16="http://schemas.microsoft.com/office/drawing/2014/main" id="{224154F3-CDFE-4FFF-92E4-ECEACF4A662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77576" y="5579"/>
              <a:ext cx="5037138" cy="6861550"/>
            </a:xfrm>
            <a:custGeom>
              <a:avLst/>
              <a:gdLst>
                <a:gd name="T0" fmla="*/ 1011 w 1058"/>
                <a:gd name="T1" fmla="*/ 1439 h 1439"/>
                <a:gd name="T2" fmla="*/ 648 w 1058"/>
                <a:gd name="T3" fmla="*/ 617 h 1439"/>
                <a:gd name="T4" fmla="*/ 0 w 1058"/>
                <a:gd name="T5" fmla="*/ 0 h 1439"/>
              </a:gdLst>
              <a:ahLst/>
              <a:cxnLst>
                <a:cxn ang="0">
                  <a:pos x="T0" y="T1"/>
                </a:cxn>
                <a:cxn ang="0">
                  <a:pos x="T2" y="T3"/>
                </a:cxn>
                <a:cxn ang="0">
                  <a:pos x="T4" y="T5"/>
                </a:cxn>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 name="Freeform 20">
              <a:extLst>
                <a:ext uri="{FF2B5EF4-FFF2-40B4-BE49-F238E27FC236}">
                  <a16:creationId xmlns:a16="http://schemas.microsoft.com/office/drawing/2014/main" id="{CCE7404D-AA5A-4B82-A875-07F35D7C2DC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768289" y="5579"/>
              <a:ext cx="3417888" cy="2742066"/>
            </a:xfrm>
            <a:custGeom>
              <a:avLst/>
              <a:gdLst>
                <a:gd name="T0" fmla="*/ 718 w 718"/>
                <a:gd name="T1" fmla="*/ 575 h 575"/>
                <a:gd name="T2" fmla="*/ 0 w 718"/>
                <a:gd name="T3" fmla="*/ 0 h 575"/>
              </a:gdLst>
              <a:ahLst/>
              <a:cxnLst>
                <a:cxn ang="0">
                  <a:pos x="T0" y="T1"/>
                </a:cxn>
                <a:cxn ang="0">
                  <a:pos x="T2" y="T3"/>
                </a:cxn>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 name="Freeform 21">
              <a:extLst>
                <a:ext uri="{FF2B5EF4-FFF2-40B4-BE49-F238E27FC236}">
                  <a16:creationId xmlns:a16="http://schemas.microsoft.com/office/drawing/2014/main" id="{526B6FED-4F20-4070-95B4-FF6F439E1C4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235014" y="10367"/>
              <a:ext cx="2951163" cy="2555325"/>
            </a:xfrm>
            <a:custGeom>
              <a:avLst/>
              <a:gdLst>
                <a:gd name="T0" fmla="*/ 620 w 620"/>
                <a:gd name="T1" fmla="*/ 536 h 536"/>
                <a:gd name="T2" fmla="*/ 0 w 620"/>
                <a:gd name="T3" fmla="*/ 0 h 536"/>
              </a:gdLst>
              <a:ahLst/>
              <a:cxnLst>
                <a:cxn ang="0">
                  <a:pos x="T0" y="T1"/>
                </a:cxn>
                <a:cxn ang="0">
                  <a:pos x="T2" y="T3"/>
                </a:cxn>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6" name="Freeform 22">
              <a:extLst>
                <a:ext uri="{FF2B5EF4-FFF2-40B4-BE49-F238E27FC236}">
                  <a16:creationId xmlns:a16="http://schemas.microsoft.com/office/drawing/2014/main" id="{3A75958D-1716-4B5A-A745-AFA4962FA4E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20826" y="5579"/>
              <a:ext cx="2165350" cy="1358265"/>
            </a:xfrm>
            <a:custGeom>
              <a:avLst/>
              <a:gdLst>
                <a:gd name="T0" fmla="*/ 0 w 455"/>
                <a:gd name="T1" fmla="*/ 0 h 285"/>
                <a:gd name="T2" fmla="*/ 455 w 455"/>
                <a:gd name="T3" fmla="*/ 285 h 285"/>
              </a:gdLst>
              <a:ahLst/>
              <a:cxnLst>
                <a:cxn ang="0">
                  <a:pos x="T0" y="T1"/>
                </a:cxn>
                <a:cxn ang="0">
                  <a:pos x="T2" y="T3"/>
                </a:cxn>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7" name="Freeform 23">
              <a:extLst>
                <a:ext uri="{FF2B5EF4-FFF2-40B4-BE49-F238E27FC236}">
                  <a16:creationId xmlns:a16="http://schemas.microsoft.com/office/drawing/2014/main" id="{531A2051-17DE-4E9D-9EA6-026B97B1A91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90826" y="5579"/>
              <a:ext cx="895350" cy="534687"/>
            </a:xfrm>
            <a:custGeom>
              <a:avLst/>
              <a:gdLst>
                <a:gd name="T0" fmla="*/ 0 w 188"/>
                <a:gd name="T1" fmla="*/ 0 h 112"/>
                <a:gd name="T2" fmla="*/ 188 w 188"/>
                <a:gd name="T3" fmla="*/ 112 h 112"/>
              </a:gdLst>
              <a:ahLst/>
              <a:cxnLst>
                <a:cxn ang="0">
                  <a:pos x="T0" y="T1"/>
                </a:cxn>
                <a:cxn ang="0">
                  <a:pos x="T2" y="T3"/>
                </a:cxn>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119" name="Rectangle 118">
            <a:extLst>
              <a:ext uri="{FF2B5EF4-FFF2-40B4-BE49-F238E27FC236}">
                <a16:creationId xmlns:a16="http://schemas.microsoft.com/office/drawing/2014/main" id="{CE0642A0-80D3-4F37-8249-A07E6F3828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80" y="-6706"/>
            <a:ext cx="12194680" cy="4127711"/>
          </a:xfrm>
          <a:prstGeom prst="rect">
            <a:avLst/>
          </a:prstGeom>
          <a:solidFill>
            <a:schemeClr val="bg1"/>
          </a:solidFill>
          <a:ln w="9525">
            <a:solidFill>
              <a:schemeClr val="tx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comb&#10;&#10;Description automatically generated">
            <a:extLst>
              <a:ext uri="{FF2B5EF4-FFF2-40B4-BE49-F238E27FC236}">
                <a16:creationId xmlns:a16="http://schemas.microsoft.com/office/drawing/2014/main" id="{1987965C-4789-4B44-86AE-7CD50AD08A79}"/>
              </a:ext>
            </a:extLst>
          </p:cNvPr>
          <p:cNvPicPr>
            <a:picLocks noChangeAspect="1"/>
          </p:cNvPicPr>
          <p:nvPr/>
        </p:nvPicPr>
        <p:blipFill>
          <a:blip r:embed="rId3"/>
          <a:stretch>
            <a:fillRect/>
          </a:stretch>
        </p:blipFill>
        <p:spPr>
          <a:xfrm>
            <a:off x="2483590" y="568335"/>
            <a:ext cx="7224821" cy="3522100"/>
          </a:xfrm>
          <a:prstGeom prst="rect">
            <a:avLst/>
          </a:prstGeom>
          <a:ln w="12700">
            <a:noFill/>
          </a:ln>
        </p:spPr>
      </p:pic>
      <p:grpSp>
        <p:nvGrpSpPr>
          <p:cNvPr id="121" name="Group 120">
            <a:extLst>
              <a:ext uri="{FF2B5EF4-FFF2-40B4-BE49-F238E27FC236}">
                <a16:creationId xmlns:a16="http://schemas.microsoft.com/office/drawing/2014/main" id="{FA760135-24A9-40C9-B45F-2EB5B6420E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4206292"/>
            <a:ext cx="12192755" cy="1771275"/>
            <a:chOff x="1" y="3893141"/>
            <a:chExt cx="12192755" cy="1771275"/>
          </a:xfrm>
        </p:grpSpPr>
        <p:sp>
          <p:nvSpPr>
            <p:cNvPr id="122" name="Isosceles Triangle 39">
              <a:extLst>
                <a:ext uri="{FF2B5EF4-FFF2-40B4-BE49-F238E27FC236}">
                  <a16:creationId xmlns:a16="http://schemas.microsoft.com/office/drawing/2014/main" id="{20E3CEE0-0CB3-421F-99FC-4585E62437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122">
              <a:extLst>
                <a:ext uri="{FF2B5EF4-FFF2-40B4-BE49-F238E27FC236}">
                  <a16:creationId xmlns:a16="http://schemas.microsoft.com/office/drawing/2014/main" id="{4346BB80-2556-4779-9642-5706CAA33C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3893141"/>
              <a:ext cx="12192755" cy="14202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CA8EB1B7-7628-024F-AD72-7CB35D46CCD9}"/>
              </a:ext>
            </a:extLst>
          </p:cNvPr>
          <p:cNvSpPr>
            <a:spLocks noGrp="1"/>
          </p:cNvSpPr>
          <p:nvPr>
            <p:ph type="title"/>
          </p:nvPr>
        </p:nvSpPr>
        <p:spPr>
          <a:xfrm>
            <a:off x="1788175" y="152595"/>
            <a:ext cx="8833655" cy="371495"/>
          </a:xfrm>
        </p:spPr>
        <p:txBody>
          <a:bodyPr vert="horz" lIns="228600" tIns="228600" rIns="228600" bIns="0" rtlCol="0" anchor="b">
            <a:noAutofit/>
          </a:bodyPr>
          <a:lstStyle/>
          <a:p>
            <a:pPr>
              <a:lnSpc>
                <a:spcPct val="80000"/>
              </a:lnSpc>
            </a:pPr>
            <a:r>
              <a:rPr lang="en-US" sz="2800" dirty="0">
                <a:solidFill>
                  <a:schemeClr val="tx1"/>
                </a:solidFill>
              </a:rPr>
              <a:t>Avg Loss Margin % per State (where applicable)</a:t>
            </a:r>
          </a:p>
        </p:txBody>
      </p:sp>
      <p:sp>
        <p:nvSpPr>
          <p:cNvPr id="3" name="Text Placeholder 2">
            <a:extLst>
              <a:ext uri="{FF2B5EF4-FFF2-40B4-BE49-F238E27FC236}">
                <a16:creationId xmlns:a16="http://schemas.microsoft.com/office/drawing/2014/main" id="{B8BA0F79-93CE-8A4E-9D0B-CC1794022489}"/>
              </a:ext>
            </a:extLst>
          </p:cNvPr>
          <p:cNvSpPr>
            <a:spLocks noGrp="1"/>
          </p:cNvSpPr>
          <p:nvPr>
            <p:ph type="body" idx="1"/>
          </p:nvPr>
        </p:nvSpPr>
        <p:spPr>
          <a:xfrm>
            <a:off x="3700" y="4286096"/>
            <a:ext cx="12189056" cy="2493398"/>
          </a:xfrm>
          <a:solidFill>
            <a:schemeClr val="accent1"/>
          </a:solidFill>
          <a:ln>
            <a:solidFill>
              <a:schemeClr val="accent1"/>
            </a:solidFill>
          </a:ln>
        </p:spPr>
        <p:txBody>
          <a:bodyPr vert="horz" lIns="91440" tIns="0" rIns="91440" bIns="45720" rtlCol="0">
            <a:noAutofit/>
          </a:bodyPr>
          <a:lstStyle/>
          <a:p>
            <a:pPr marL="342900" indent="-342900" algn="l">
              <a:lnSpc>
                <a:spcPct val="90000"/>
              </a:lnSpc>
              <a:buClr>
                <a:schemeClr val="bg1"/>
              </a:buClr>
              <a:buFont typeface="Arial" panose="020B0604020202020204" pitchFamily="34" charset="0"/>
              <a:buChar char="•"/>
            </a:pPr>
            <a:r>
              <a:rPr lang="en-US" sz="1500" dirty="0"/>
              <a:t>When looking at the data, there were inevitably going to be people who lost money trying to re-sell</a:t>
            </a:r>
          </a:p>
          <a:p>
            <a:pPr marL="342900" indent="-342900" algn="l">
              <a:lnSpc>
                <a:spcPct val="90000"/>
              </a:lnSpc>
              <a:buClr>
                <a:schemeClr val="bg1"/>
              </a:buClr>
              <a:buFont typeface="Arial" panose="020B0604020202020204" pitchFamily="34" charset="0"/>
              <a:buChar char="•"/>
            </a:pPr>
            <a:r>
              <a:rPr lang="en-US" sz="1500" dirty="0"/>
              <a:t>After slicing data for loss margins, only shoe brand that experienced any losses at all were Yeezy Boost 350 V2s</a:t>
            </a:r>
          </a:p>
          <a:p>
            <a:pPr marL="342900" indent="-342900" algn="l">
              <a:lnSpc>
                <a:spcPct val="90000"/>
              </a:lnSpc>
              <a:buClr>
                <a:schemeClr val="bg1"/>
              </a:buClr>
              <a:buFont typeface="Arial" panose="020B0604020202020204" pitchFamily="34" charset="0"/>
              <a:buChar char="•"/>
            </a:pPr>
            <a:r>
              <a:rPr lang="en-US" sz="1500" dirty="0"/>
              <a:t>Geographic distribution of losses lined up with our expectations as well</a:t>
            </a:r>
          </a:p>
          <a:p>
            <a:pPr marL="800100" lvl="2" indent="-342900">
              <a:lnSpc>
                <a:spcPct val="90000"/>
              </a:lnSpc>
              <a:spcBef>
                <a:spcPts val="1000"/>
              </a:spcBef>
              <a:buClr>
                <a:schemeClr val="bg1"/>
              </a:buClr>
              <a:buFont typeface="Arial" panose="020B0604020202020204" pitchFamily="34" charset="0"/>
              <a:buChar char="•"/>
            </a:pPr>
            <a:r>
              <a:rPr lang="en-US" sz="1500" dirty="0">
                <a:solidFill>
                  <a:srgbClr val="FFFEFF"/>
                </a:solidFill>
              </a:rPr>
              <a:t>Biggest losses typically in states with higher volume, more competition for resales</a:t>
            </a:r>
          </a:p>
          <a:p>
            <a:pPr marL="800100" lvl="2" indent="-342900">
              <a:lnSpc>
                <a:spcPct val="90000"/>
              </a:lnSpc>
              <a:spcBef>
                <a:spcPts val="1000"/>
              </a:spcBef>
              <a:buClr>
                <a:schemeClr val="bg1"/>
              </a:buClr>
              <a:buFont typeface="Arial" panose="020B0604020202020204" pitchFamily="34" charset="0"/>
              <a:buChar char="•"/>
            </a:pPr>
            <a:r>
              <a:rPr lang="en-US" sz="1500" dirty="0">
                <a:solidFill>
                  <a:srgbClr val="FFFEFF"/>
                </a:solidFill>
              </a:rPr>
              <a:t>High variability in both extremes of high sample size and low sample size states</a:t>
            </a:r>
          </a:p>
          <a:p>
            <a:pPr marL="342900" indent="-342900" algn="l">
              <a:lnSpc>
                <a:spcPct val="90000"/>
              </a:lnSpc>
              <a:buClr>
                <a:schemeClr val="bg1"/>
              </a:buClr>
              <a:buFont typeface="Arial" panose="020B0604020202020204" pitchFamily="34" charset="0"/>
              <a:buChar char="•"/>
            </a:pPr>
            <a:r>
              <a:rPr lang="en-US" sz="1500" dirty="0"/>
              <a:t>Despite that, loss margins were on average relatively low</a:t>
            </a:r>
          </a:p>
          <a:p>
            <a:pPr marL="800100" lvl="2" indent="-342900">
              <a:lnSpc>
                <a:spcPct val="90000"/>
              </a:lnSpc>
              <a:spcBef>
                <a:spcPts val="1000"/>
              </a:spcBef>
              <a:buClr>
                <a:schemeClr val="bg1"/>
              </a:buClr>
              <a:buFont typeface="Arial" panose="020B0604020202020204" pitchFamily="34" charset="0"/>
              <a:buChar char="•"/>
            </a:pPr>
            <a:r>
              <a:rPr lang="en-US" sz="1500" dirty="0">
                <a:solidFill>
                  <a:srgbClr val="FFFEFF"/>
                </a:solidFill>
              </a:rPr>
              <a:t>When you win, you win big &amp; when you lose, you lose small</a:t>
            </a:r>
          </a:p>
        </p:txBody>
      </p:sp>
    </p:spTree>
    <p:extLst>
      <p:ext uri="{BB962C8B-B14F-4D97-AF65-F5344CB8AC3E}">
        <p14:creationId xmlns:p14="http://schemas.microsoft.com/office/powerpoint/2010/main" val="32834395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17C4610E-9C18-467B-BF10-BE6A974CC3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1" name="Freeform 5">
              <a:extLst>
                <a:ext uri="{FF2B5EF4-FFF2-40B4-BE49-F238E27FC236}">
                  <a16:creationId xmlns:a16="http://schemas.microsoft.com/office/drawing/2014/main" id="{296DF307-344E-4E9B-A7AA-8139E450D1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 name="Freeform 6">
              <a:extLst>
                <a:ext uri="{FF2B5EF4-FFF2-40B4-BE49-F238E27FC236}">
                  <a16:creationId xmlns:a16="http://schemas.microsoft.com/office/drawing/2014/main" id="{E263CC2D-ACFB-4EB3-ADF9-CD82BC8422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C5366E2F-9BA0-485A-B1CA-A5E6E2E37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1803051E-7C26-4F53-8293-B4EAED4212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D10888CD-E496-4116-9C45-CF4F17ADE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0A42DA8F-DA3D-43E9-A184-E0F6C133A1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473EAD31-7AA3-49B7-ADD6-C13FF0F14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2BBB7CDF-BA2E-451F-9201-CF2B6FEAEA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84809EF2-CD0D-4BC3-ABC7-E7E312A1D7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0" name="Freeform 14">
              <a:extLst>
                <a:ext uri="{FF2B5EF4-FFF2-40B4-BE49-F238E27FC236}">
                  <a16:creationId xmlns:a16="http://schemas.microsoft.com/office/drawing/2014/main" id="{11D2D6C5-637B-4AFE-97F4-D4E48A6134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1" name="Freeform 15">
              <a:extLst>
                <a:ext uri="{FF2B5EF4-FFF2-40B4-BE49-F238E27FC236}">
                  <a16:creationId xmlns:a16="http://schemas.microsoft.com/office/drawing/2014/main" id="{F841B2C5-57F5-4FE6-B4D4-EBB3F30881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2" name="Freeform 16">
              <a:extLst>
                <a:ext uri="{FF2B5EF4-FFF2-40B4-BE49-F238E27FC236}">
                  <a16:creationId xmlns:a16="http://schemas.microsoft.com/office/drawing/2014/main" id="{B4822A39-2A52-4B2C-9319-BEFC526DB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3" name="Freeform 17">
              <a:extLst>
                <a:ext uri="{FF2B5EF4-FFF2-40B4-BE49-F238E27FC236}">
                  <a16:creationId xmlns:a16="http://schemas.microsoft.com/office/drawing/2014/main" id="{4E469692-E783-4950-8DEC-3A1FD3978B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012909CD-3254-41E5-B8BB-0F2D7CE0D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93E7648E-861E-4503-AEDC-56C4EC507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F9C72257-EBD0-4D1C-A32C-D84644687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87BB2CBB-9C22-4E28-AB86-DC92AEE2D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F85B3053-8D9F-410A-80C2-7960DDEA6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E8FF5DA7-6E72-41F1-A54C-EAF440A27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31" name="Group 30">
            <a:extLst>
              <a:ext uri="{FF2B5EF4-FFF2-40B4-BE49-F238E27FC236}">
                <a16:creationId xmlns:a16="http://schemas.microsoft.com/office/drawing/2014/main" id="{A899734C-500F-4274-9854-8BFA14A1D7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1186483"/>
            <a:ext cx="8848345" cy="4477933"/>
            <a:chOff x="1669293" y="1186483"/>
            <a:chExt cx="8848345" cy="4477933"/>
          </a:xfrm>
        </p:grpSpPr>
        <p:sp>
          <p:nvSpPr>
            <p:cNvPr id="32" name="Rectangle 31">
              <a:extLst>
                <a:ext uri="{FF2B5EF4-FFF2-40B4-BE49-F238E27FC236}">
                  <a16:creationId xmlns:a16="http://schemas.microsoft.com/office/drawing/2014/main" id="{FF07BF51-2934-47AD-A415-7400882F14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Isosceles Triangle 32">
              <a:extLst>
                <a:ext uri="{FF2B5EF4-FFF2-40B4-BE49-F238E27FC236}">
                  <a16:creationId xmlns:a16="http://schemas.microsoft.com/office/drawing/2014/main" id="{DD6E3DF0-EDC0-458B-9C5B-911814F0A6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4" name="Rectangle 33">
              <a:extLst>
                <a:ext uri="{FF2B5EF4-FFF2-40B4-BE49-F238E27FC236}">
                  <a16:creationId xmlns:a16="http://schemas.microsoft.com/office/drawing/2014/main" id="{5D0824B1-47C9-4504-99FB-CB1505197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useBgFill="1">
        <p:nvSpPr>
          <p:cNvPr id="36" name="Rectangle 35">
            <a:extLst>
              <a:ext uri="{FF2B5EF4-FFF2-40B4-BE49-F238E27FC236}">
                <a16:creationId xmlns:a16="http://schemas.microsoft.com/office/drawing/2014/main" id="{34DD805B-2A7B-4ADA-9C4D-E0C9F192DB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a:extLst>
              <a:ext uri="{FF2B5EF4-FFF2-40B4-BE49-F238E27FC236}">
                <a16:creationId xmlns:a16="http://schemas.microsoft.com/office/drawing/2014/main" id="{C664A566-6D08-4E84-9708-4916A20016F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39" name="Freeform 5">
              <a:extLst>
                <a:ext uri="{FF2B5EF4-FFF2-40B4-BE49-F238E27FC236}">
                  <a16:creationId xmlns:a16="http://schemas.microsoft.com/office/drawing/2014/main" id="{871B622B-6E58-4933-88EC-99F28705F76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29674" y="1298404"/>
              <a:ext cx="9702800" cy="5573512"/>
            </a:xfrm>
            <a:custGeom>
              <a:avLst/>
              <a:gdLst>
                <a:gd name="T0" fmla="*/ 1752 w 2038"/>
                <a:gd name="T1" fmla="*/ 1169 h 1169"/>
                <a:gd name="T2" fmla="*/ 1487 w 2038"/>
                <a:gd name="T3" fmla="*/ 334 h 1169"/>
                <a:gd name="T4" fmla="*/ 860 w 2038"/>
                <a:gd name="T5" fmla="*/ 22 h 1169"/>
                <a:gd name="T6" fmla="*/ 199 w 2038"/>
                <a:gd name="T7" fmla="*/ 318 h 1169"/>
                <a:gd name="T8" fmla="*/ 399 w 2038"/>
                <a:gd name="T9" fmla="*/ 1165 h 1169"/>
              </a:gdLst>
              <a:ahLst/>
              <a:cxnLst>
                <a:cxn ang="0">
                  <a:pos x="T0" y="T1"/>
                </a:cxn>
                <a:cxn ang="0">
                  <a:pos x="T2" y="T3"/>
                </a:cxn>
                <a:cxn ang="0">
                  <a:pos x="T4" y="T5"/>
                </a:cxn>
                <a:cxn ang="0">
                  <a:pos x="T6" y="T7"/>
                </a:cxn>
                <a:cxn ang="0">
                  <a:pos x="T8" y="T9"/>
                </a:cxn>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 name="Freeform 6">
              <a:extLst>
                <a:ext uri="{FF2B5EF4-FFF2-40B4-BE49-F238E27FC236}">
                  <a16:creationId xmlns:a16="http://schemas.microsoft.com/office/drawing/2014/main" id="{EE9A4681-AC1B-4ABC-9A1C-C7E7F08A00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70451" y="2018236"/>
              <a:ext cx="7373938" cy="4848892"/>
            </a:xfrm>
            <a:custGeom>
              <a:avLst/>
              <a:gdLst>
                <a:gd name="T0" fmla="*/ 1025 w 1549"/>
                <a:gd name="T1" fmla="*/ 1016 h 1017"/>
                <a:gd name="T2" fmla="*/ 1443 w 1549"/>
                <a:gd name="T3" fmla="*/ 592 h 1017"/>
                <a:gd name="T4" fmla="*/ 782 w 1549"/>
                <a:gd name="T5" fmla="*/ 53 h 1017"/>
                <a:gd name="T6" fmla="*/ 150 w 1549"/>
                <a:gd name="T7" fmla="*/ 329 h 1017"/>
                <a:gd name="T8" fmla="*/ 477 w 1549"/>
                <a:gd name="T9" fmla="*/ 1017 h 1017"/>
              </a:gdLst>
              <a:ahLst/>
              <a:cxnLst>
                <a:cxn ang="0">
                  <a:pos x="T0" y="T1"/>
                </a:cxn>
                <a:cxn ang="0">
                  <a:pos x="T2" y="T3"/>
                </a:cxn>
                <a:cxn ang="0">
                  <a:pos x="T4" y="T5"/>
                </a:cxn>
                <a:cxn ang="0">
                  <a:pos x="T6" y="T7"/>
                </a:cxn>
                <a:cxn ang="0">
                  <a:pos x="T8" y="T9"/>
                </a:cxn>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1" name="Freeform 7">
              <a:extLst>
                <a:ext uri="{FF2B5EF4-FFF2-40B4-BE49-F238E27FC236}">
                  <a16:creationId xmlns:a16="http://schemas.microsoft.com/office/drawing/2014/main" id="{F1EEAF4B-DA1A-4CC9-9CE4-587A9E2E173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51351" y="1788400"/>
              <a:ext cx="8035925" cy="5083516"/>
            </a:xfrm>
            <a:custGeom>
              <a:avLst/>
              <a:gdLst>
                <a:gd name="T0" fmla="*/ 1302 w 1688"/>
                <a:gd name="T1" fmla="*/ 1066 h 1066"/>
                <a:gd name="T2" fmla="*/ 1613 w 1688"/>
                <a:gd name="T3" fmla="*/ 850 h 1066"/>
                <a:gd name="T4" fmla="*/ 1517 w 1688"/>
                <a:gd name="T5" fmla="*/ 471 h 1066"/>
                <a:gd name="T6" fmla="*/ 798 w 1688"/>
                <a:gd name="T7" fmla="*/ 28 h 1066"/>
                <a:gd name="T8" fmla="*/ 181 w 1688"/>
                <a:gd name="T9" fmla="*/ 333 h 1066"/>
                <a:gd name="T10" fmla="*/ 420 w 1688"/>
                <a:gd name="T11" fmla="*/ 1066 h 1066"/>
              </a:gdLst>
              <a:ahLst/>
              <a:cxnLst>
                <a:cxn ang="0">
                  <a:pos x="T0" y="T1"/>
                </a:cxn>
                <a:cxn ang="0">
                  <a:pos x="T2" y="T3"/>
                </a:cxn>
                <a:cxn ang="0">
                  <a:pos x="T4" y="T5"/>
                </a:cxn>
                <a:cxn ang="0">
                  <a:pos x="T6" y="T7"/>
                </a:cxn>
                <a:cxn ang="0">
                  <a:pos x="T8" y="T9"/>
                </a:cxn>
                <a:cxn ang="0">
                  <a:pos x="T10" y="T11"/>
                </a:cxn>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2" name="Freeform 8">
              <a:extLst>
                <a:ext uri="{FF2B5EF4-FFF2-40B4-BE49-F238E27FC236}">
                  <a16:creationId xmlns:a16="http://schemas.microsoft.com/office/drawing/2014/main" id="{4591EF24-12A6-499B-8074-7E3DFBE6E38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49842"/>
              <a:ext cx="10334625" cy="6322075"/>
            </a:xfrm>
            <a:custGeom>
              <a:avLst/>
              <a:gdLst>
                <a:gd name="T0" fmla="*/ 1873 w 2171"/>
                <a:gd name="T1" fmla="*/ 1326 h 1326"/>
                <a:gd name="T2" fmla="*/ 1609 w 2171"/>
                <a:gd name="T3" fmla="*/ 473 h 1326"/>
                <a:gd name="T4" fmla="*/ 880 w 2171"/>
                <a:gd name="T5" fmla="*/ 63 h 1326"/>
                <a:gd name="T6" fmla="*/ 0 w 2171"/>
                <a:gd name="T7" fmla="*/ 423 h 1326"/>
              </a:gdLst>
              <a:ahLst/>
              <a:cxnLst>
                <a:cxn ang="0">
                  <a:pos x="T0" y="T1"/>
                </a:cxn>
                <a:cxn ang="0">
                  <a:pos x="T2" y="T3"/>
                </a:cxn>
                <a:cxn ang="0">
                  <a:pos x="T4" y="T5"/>
                </a:cxn>
                <a:cxn ang="0">
                  <a:pos x="T6" y="T7"/>
                </a:cxn>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3" name="Freeform 9">
              <a:extLst>
                <a:ext uri="{FF2B5EF4-FFF2-40B4-BE49-F238E27FC236}">
                  <a16:creationId xmlns:a16="http://schemas.microsoft.com/office/drawing/2014/main" id="{66866784-2E4F-4C28-BE67-875B71B7C13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6186246"/>
              <a:ext cx="504825" cy="681527"/>
            </a:xfrm>
            <a:custGeom>
              <a:avLst/>
              <a:gdLst>
                <a:gd name="T0" fmla="*/ 0 w 106"/>
                <a:gd name="T1" fmla="*/ 0 h 143"/>
                <a:gd name="T2" fmla="*/ 106 w 106"/>
                <a:gd name="T3" fmla="*/ 143 h 143"/>
              </a:gdLst>
              <a:ahLst/>
              <a:cxnLst>
                <a:cxn ang="0">
                  <a:pos x="T0" y="T1"/>
                </a:cxn>
                <a:cxn ang="0">
                  <a:pos x="T2" y="T3"/>
                </a:cxn>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4" name="Freeform 10">
              <a:extLst>
                <a:ext uri="{FF2B5EF4-FFF2-40B4-BE49-F238E27FC236}">
                  <a16:creationId xmlns:a16="http://schemas.microsoft.com/office/drawing/2014/main" id="{752279D8-59CC-4821-B591-79994164FFE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1881"/>
              <a:ext cx="11091863" cy="6923796"/>
            </a:xfrm>
            <a:custGeom>
              <a:avLst/>
              <a:gdLst>
                <a:gd name="T0" fmla="*/ 2046 w 2330"/>
                <a:gd name="T1" fmla="*/ 1452 h 1452"/>
                <a:gd name="T2" fmla="*/ 1813 w 2330"/>
                <a:gd name="T3" fmla="*/ 601 h 1452"/>
                <a:gd name="T4" fmla="*/ 956 w 2330"/>
                <a:gd name="T5" fmla="*/ 97 h 1452"/>
                <a:gd name="T6" fmla="*/ 0 w 2330"/>
                <a:gd name="T7" fmla="*/ 366 h 1452"/>
              </a:gdLst>
              <a:ahLst/>
              <a:cxnLst>
                <a:cxn ang="0">
                  <a:pos x="T0" y="T1"/>
                </a:cxn>
                <a:cxn ang="0">
                  <a:pos x="T2" y="T3"/>
                </a:cxn>
                <a:cxn ang="0">
                  <a:pos x="T4" y="T5"/>
                </a:cxn>
                <a:cxn ang="0">
                  <a:pos x="T6" y="T7"/>
                </a:cxn>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 name="Freeform 11">
              <a:extLst>
                <a:ext uri="{FF2B5EF4-FFF2-40B4-BE49-F238E27FC236}">
                  <a16:creationId xmlns:a16="http://schemas.microsoft.com/office/drawing/2014/main" id="{FB4FBA9C-1D3E-4B35-8A79-25478153F5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426601" y="5579"/>
              <a:ext cx="5788025" cy="6847184"/>
            </a:xfrm>
            <a:custGeom>
              <a:avLst/>
              <a:gdLst>
                <a:gd name="T0" fmla="*/ 1094 w 1216"/>
                <a:gd name="T1" fmla="*/ 1436 h 1436"/>
                <a:gd name="T2" fmla="*/ 709 w 1216"/>
                <a:gd name="T3" fmla="*/ 551 h 1436"/>
                <a:gd name="T4" fmla="*/ 0 w 1216"/>
                <a:gd name="T5" fmla="*/ 0 h 1436"/>
              </a:gdLst>
              <a:ahLst/>
              <a:cxnLst>
                <a:cxn ang="0">
                  <a:pos x="T0" y="T1"/>
                </a:cxn>
                <a:cxn ang="0">
                  <a:pos x="T2" y="T3"/>
                </a:cxn>
                <a:cxn ang="0">
                  <a:pos x="T4" y="T5"/>
                </a:cxn>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Freeform 12">
              <a:extLst>
                <a:ext uri="{FF2B5EF4-FFF2-40B4-BE49-F238E27FC236}">
                  <a16:creationId xmlns:a16="http://schemas.microsoft.com/office/drawing/2014/main" id="{9428A193-740A-43D2-B875-80CB90AD911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1057275" cy="614491"/>
            </a:xfrm>
            <a:custGeom>
              <a:avLst/>
              <a:gdLst>
                <a:gd name="T0" fmla="*/ 222 w 222"/>
                <a:gd name="T1" fmla="*/ 0 h 129"/>
                <a:gd name="T2" fmla="*/ 0 w 222"/>
                <a:gd name="T3" fmla="*/ 129 h 129"/>
              </a:gdLst>
              <a:ahLst/>
              <a:cxnLst>
                <a:cxn ang="0">
                  <a:pos x="T0" y="T1"/>
                </a:cxn>
                <a:cxn ang="0">
                  <a:pos x="T2" y="T3"/>
                </a:cxn>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Freeform 13">
              <a:extLst>
                <a:ext uri="{FF2B5EF4-FFF2-40B4-BE49-F238E27FC236}">
                  <a16:creationId xmlns:a16="http://schemas.microsoft.com/office/drawing/2014/main" id="{92B2EFF8-5790-427A-ABED-1680FD133D0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21889" y="5579"/>
              <a:ext cx="5588000" cy="6866337"/>
            </a:xfrm>
            <a:custGeom>
              <a:avLst/>
              <a:gdLst>
                <a:gd name="T0" fmla="*/ 1067 w 1174"/>
                <a:gd name="T1" fmla="*/ 1440 h 1440"/>
                <a:gd name="T2" fmla="*/ 698 w 1174"/>
                <a:gd name="T3" fmla="*/ 577 h 1440"/>
                <a:gd name="T4" fmla="*/ 0 w 1174"/>
                <a:gd name="T5" fmla="*/ 0 h 1440"/>
              </a:gdLst>
              <a:ahLst/>
              <a:cxnLst>
                <a:cxn ang="0">
                  <a:pos x="T0" y="T1"/>
                </a:cxn>
                <a:cxn ang="0">
                  <a:pos x="T2" y="T3"/>
                </a:cxn>
                <a:cxn ang="0">
                  <a:pos x="T4" y="T5"/>
                </a:cxn>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Freeform 14">
              <a:extLst>
                <a:ext uri="{FF2B5EF4-FFF2-40B4-BE49-F238E27FC236}">
                  <a16:creationId xmlns:a16="http://schemas.microsoft.com/office/drawing/2014/main" id="{782C5932-1596-43AA-BD7E-0F94FB8A96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790"/>
              <a:ext cx="595313" cy="352734"/>
            </a:xfrm>
            <a:custGeom>
              <a:avLst/>
              <a:gdLst>
                <a:gd name="T0" fmla="*/ 125 w 125"/>
                <a:gd name="T1" fmla="*/ 0 h 74"/>
                <a:gd name="T2" fmla="*/ 0 w 125"/>
                <a:gd name="T3" fmla="*/ 74 h 74"/>
              </a:gdLst>
              <a:ahLst/>
              <a:cxnLst>
                <a:cxn ang="0">
                  <a:pos x="T0" y="T1"/>
                </a:cxn>
                <a:cxn ang="0">
                  <a:pos x="T2" y="T3"/>
                </a:cxn>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Freeform 15">
              <a:extLst>
                <a:ext uri="{FF2B5EF4-FFF2-40B4-BE49-F238E27FC236}">
                  <a16:creationId xmlns:a16="http://schemas.microsoft.com/office/drawing/2014/main" id="{EFC81310-1590-4DBE-BF0B-DADBCF9F88C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012389" y="5579"/>
              <a:ext cx="5497513" cy="6866337"/>
            </a:xfrm>
            <a:custGeom>
              <a:avLst/>
              <a:gdLst>
                <a:gd name="T0" fmla="*/ 1056 w 1155"/>
                <a:gd name="T1" fmla="*/ 1440 h 1440"/>
                <a:gd name="T2" fmla="*/ 686 w 1155"/>
                <a:gd name="T3" fmla="*/ 580 h 1440"/>
                <a:gd name="T4" fmla="*/ 0 w 1155"/>
                <a:gd name="T5" fmla="*/ 0 h 1440"/>
              </a:gdLst>
              <a:ahLst/>
              <a:cxnLst>
                <a:cxn ang="0">
                  <a:pos x="T0" y="T1"/>
                </a:cxn>
                <a:cxn ang="0">
                  <a:pos x="T2" y="T3"/>
                </a:cxn>
                <a:cxn ang="0">
                  <a:pos x="T4" y="T5"/>
                </a:cxn>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Freeform 16">
              <a:extLst>
                <a:ext uri="{FF2B5EF4-FFF2-40B4-BE49-F238E27FC236}">
                  <a16:creationId xmlns:a16="http://schemas.microsoft.com/office/drawing/2014/main" id="{968BA84E-DD0E-4FCD-8EDA-76DF8E09FB1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357188" cy="213875"/>
            </a:xfrm>
            <a:custGeom>
              <a:avLst/>
              <a:gdLst>
                <a:gd name="T0" fmla="*/ 75 w 75"/>
                <a:gd name="T1" fmla="*/ 0 h 45"/>
                <a:gd name="T2" fmla="*/ 0 w 75"/>
                <a:gd name="T3" fmla="*/ 45 h 45"/>
              </a:gdLst>
              <a:ahLst/>
              <a:cxnLst>
                <a:cxn ang="0">
                  <a:pos x="T0" y="T1"/>
                </a:cxn>
                <a:cxn ang="0">
                  <a:pos x="T2" y="T3"/>
                </a:cxn>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Freeform 17">
              <a:extLst>
                <a:ext uri="{FF2B5EF4-FFF2-40B4-BE49-F238E27FC236}">
                  <a16:creationId xmlns:a16="http://schemas.microsoft.com/office/drawing/2014/main" id="{1D3D7541-A0D9-4993-B691-D2D5B8B3EF6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10826" y="790"/>
              <a:ext cx="5522913" cy="6871126"/>
            </a:xfrm>
            <a:custGeom>
              <a:avLst/>
              <a:gdLst>
                <a:gd name="T0" fmla="*/ 1053 w 1160"/>
                <a:gd name="T1" fmla="*/ 1441 h 1441"/>
                <a:gd name="T2" fmla="*/ 705 w 1160"/>
                <a:gd name="T3" fmla="*/ 599 h 1441"/>
                <a:gd name="T4" fmla="*/ 0 w 1160"/>
                <a:gd name="T5" fmla="*/ 0 h 1441"/>
              </a:gdLst>
              <a:ahLst/>
              <a:cxnLst>
                <a:cxn ang="0">
                  <a:pos x="T0" y="T1"/>
                </a:cxn>
                <a:cxn ang="0">
                  <a:pos x="T2" y="T3"/>
                </a:cxn>
                <a:cxn ang="0">
                  <a:pos x="T4" y="T5"/>
                </a:cxn>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Freeform 18">
              <a:extLst>
                <a:ext uri="{FF2B5EF4-FFF2-40B4-BE49-F238E27FC236}">
                  <a16:creationId xmlns:a16="http://schemas.microsoft.com/office/drawing/2014/main" id="{9FB31D01-8168-4494-8C2F-727E555AAF3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63239" y="5579"/>
              <a:ext cx="5413375" cy="6866337"/>
            </a:xfrm>
            <a:custGeom>
              <a:avLst/>
              <a:gdLst>
                <a:gd name="T0" fmla="*/ 1040 w 1137"/>
                <a:gd name="T1" fmla="*/ 1440 h 1440"/>
                <a:gd name="T2" fmla="*/ 698 w 1137"/>
                <a:gd name="T3" fmla="*/ 611 h 1440"/>
                <a:gd name="T4" fmla="*/ 0 w 1137"/>
                <a:gd name="T5" fmla="*/ 0 h 1440"/>
              </a:gdLst>
              <a:ahLst/>
              <a:cxnLst>
                <a:cxn ang="0">
                  <a:pos x="T0" y="T1"/>
                </a:cxn>
                <a:cxn ang="0">
                  <a:pos x="T2" y="T3"/>
                </a:cxn>
                <a:cxn ang="0">
                  <a:pos x="T4" y="T5"/>
                </a:cxn>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Freeform 19">
              <a:extLst>
                <a:ext uri="{FF2B5EF4-FFF2-40B4-BE49-F238E27FC236}">
                  <a16:creationId xmlns:a16="http://schemas.microsoft.com/office/drawing/2014/main" id="{8C455EEB-FD40-414D-A542-FB35DEB73C1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77576" y="5579"/>
              <a:ext cx="5037138" cy="6861550"/>
            </a:xfrm>
            <a:custGeom>
              <a:avLst/>
              <a:gdLst>
                <a:gd name="T0" fmla="*/ 1011 w 1058"/>
                <a:gd name="T1" fmla="*/ 1439 h 1439"/>
                <a:gd name="T2" fmla="*/ 648 w 1058"/>
                <a:gd name="T3" fmla="*/ 617 h 1439"/>
                <a:gd name="T4" fmla="*/ 0 w 1058"/>
                <a:gd name="T5" fmla="*/ 0 h 1439"/>
              </a:gdLst>
              <a:ahLst/>
              <a:cxnLst>
                <a:cxn ang="0">
                  <a:pos x="T0" y="T1"/>
                </a:cxn>
                <a:cxn ang="0">
                  <a:pos x="T2" y="T3"/>
                </a:cxn>
                <a:cxn ang="0">
                  <a:pos x="T4" y="T5"/>
                </a:cxn>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 name="Freeform 20">
              <a:extLst>
                <a:ext uri="{FF2B5EF4-FFF2-40B4-BE49-F238E27FC236}">
                  <a16:creationId xmlns:a16="http://schemas.microsoft.com/office/drawing/2014/main" id="{F08F1FC1-956F-4494-BAFD-D504E93070F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768289" y="5579"/>
              <a:ext cx="3417888" cy="2742066"/>
            </a:xfrm>
            <a:custGeom>
              <a:avLst/>
              <a:gdLst>
                <a:gd name="T0" fmla="*/ 718 w 718"/>
                <a:gd name="T1" fmla="*/ 575 h 575"/>
                <a:gd name="T2" fmla="*/ 0 w 718"/>
                <a:gd name="T3" fmla="*/ 0 h 575"/>
              </a:gdLst>
              <a:ahLst/>
              <a:cxnLst>
                <a:cxn ang="0">
                  <a:pos x="T0" y="T1"/>
                </a:cxn>
                <a:cxn ang="0">
                  <a:pos x="T2" y="T3"/>
                </a:cxn>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Freeform 21">
              <a:extLst>
                <a:ext uri="{FF2B5EF4-FFF2-40B4-BE49-F238E27FC236}">
                  <a16:creationId xmlns:a16="http://schemas.microsoft.com/office/drawing/2014/main" id="{BEEDE1AA-8DCD-43D3-BC15-57484031487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235014" y="10367"/>
              <a:ext cx="2951163" cy="2555325"/>
            </a:xfrm>
            <a:custGeom>
              <a:avLst/>
              <a:gdLst>
                <a:gd name="T0" fmla="*/ 620 w 620"/>
                <a:gd name="T1" fmla="*/ 536 h 536"/>
                <a:gd name="T2" fmla="*/ 0 w 620"/>
                <a:gd name="T3" fmla="*/ 0 h 536"/>
              </a:gdLst>
              <a:ahLst/>
              <a:cxnLst>
                <a:cxn ang="0">
                  <a:pos x="T0" y="T1"/>
                </a:cxn>
                <a:cxn ang="0">
                  <a:pos x="T2" y="T3"/>
                </a:cxn>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 name="Freeform 22">
              <a:extLst>
                <a:ext uri="{FF2B5EF4-FFF2-40B4-BE49-F238E27FC236}">
                  <a16:creationId xmlns:a16="http://schemas.microsoft.com/office/drawing/2014/main" id="{E36CDA69-ED79-4DCF-9761-0B6134FA63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20826" y="5579"/>
              <a:ext cx="2165350" cy="1358265"/>
            </a:xfrm>
            <a:custGeom>
              <a:avLst/>
              <a:gdLst>
                <a:gd name="T0" fmla="*/ 0 w 455"/>
                <a:gd name="T1" fmla="*/ 0 h 285"/>
                <a:gd name="T2" fmla="*/ 455 w 455"/>
                <a:gd name="T3" fmla="*/ 285 h 285"/>
              </a:gdLst>
              <a:ahLst/>
              <a:cxnLst>
                <a:cxn ang="0">
                  <a:pos x="T0" y="T1"/>
                </a:cxn>
                <a:cxn ang="0">
                  <a:pos x="T2" y="T3"/>
                </a:cxn>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7" name="Freeform 23">
              <a:extLst>
                <a:ext uri="{FF2B5EF4-FFF2-40B4-BE49-F238E27FC236}">
                  <a16:creationId xmlns:a16="http://schemas.microsoft.com/office/drawing/2014/main" id="{5F812C02-CFCB-47F4-B493-7753519FCAD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90826" y="5579"/>
              <a:ext cx="895350" cy="534687"/>
            </a:xfrm>
            <a:custGeom>
              <a:avLst/>
              <a:gdLst>
                <a:gd name="T0" fmla="*/ 0 w 188"/>
                <a:gd name="T1" fmla="*/ 0 h 112"/>
                <a:gd name="T2" fmla="*/ 188 w 188"/>
                <a:gd name="T3" fmla="*/ 112 h 112"/>
              </a:gdLst>
              <a:ahLst/>
              <a:cxnLst>
                <a:cxn ang="0">
                  <a:pos x="T0" y="T1"/>
                </a:cxn>
                <a:cxn ang="0">
                  <a:pos x="T2" y="T3"/>
                </a:cxn>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59" name="Group 58">
            <a:extLst>
              <a:ext uri="{FF2B5EF4-FFF2-40B4-BE49-F238E27FC236}">
                <a16:creationId xmlns:a16="http://schemas.microsoft.com/office/drawing/2014/main" id="{B83678BA-0A50-4D51-9E9E-08BB66F83C3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7084" y="1186483"/>
            <a:ext cx="3822597" cy="4477933"/>
            <a:chOff x="807084" y="1186483"/>
            <a:chExt cx="3822597" cy="4477933"/>
          </a:xfrm>
        </p:grpSpPr>
        <p:sp>
          <p:nvSpPr>
            <p:cNvPr id="60" name="Rectangle 59">
              <a:extLst>
                <a:ext uri="{FF2B5EF4-FFF2-40B4-BE49-F238E27FC236}">
                  <a16:creationId xmlns:a16="http://schemas.microsoft.com/office/drawing/2014/main" id="{F1A8F65D-5E8F-4CA5-9240-1357120F93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7531" y="1186483"/>
              <a:ext cx="3821702"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Isosceles Triangle 39">
              <a:extLst>
                <a:ext uri="{FF2B5EF4-FFF2-40B4-BE49-F238E27FC236}">
                  <a16:creationId xmlns:a16="http://schemas.microsoft.com/office/drawing/2014/main" id="{2A4731E5-DE5F-4215-9525-99426B3909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514766"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3478866D-C5E9-4968-BEF7-B1F030808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7084" y="1991156"/>
              <a:ext cx="382259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4" name="Rectangle 63">
            <a:extLst>
              <a:ext uri="{FF2B5EF4-FFF2-40B4-BE49-F238E27FC236}">
                <a16:creationId xmlns:a16="http://schemas.microsoft.com/office/drawing/2014/main" id="{9BF6EDB4-B4ED-4900-9E38-A7AE0EEEEA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40150" y="-6706"/>
            <a:ext cx="6751849" cy="6871125"/>
          </a:xfrm>
          <a:prstGeom prst="rect">
            <a:avLst/>
          </a:prstGeom>
          <a:solidFill>
            <a:schemeClr val="bg1"/>
          </a:solidFill>
          <a:ln w="9525">
            <a:solidFill>
              <a:schemeClr val="tx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 up of a map&#10;&#10;Description automatically generated">
            <a:extLst>
              <a:ext uri="{FF2B5EF4-FFF2-40B4-BE49-F238E27FC236}">
                <a16:creationId xmlns:a16="http://schemas.microsoft.com/office/drawing/2014/main" id="{06B09F8A-DD38-5244-9AC4-C811EC6F0B32}"/>
              </a:ext>
            </a:extLst>
          </p:cNvPr>
          <p:cNvPicPr>
            <a:picLocks noChangeAspect="1"/>
          </p:cNvPicPr>
          <p:nvPr/>
        </p:nvPicPr>
        <p:blipFill rotWithShape="1">
          <a:blip r:embed="rId3"/>
          <a:srcRect l="33953" t="44855" r="23967" b="19682"/>
          <a:stretch/>
        </p:blipFill>
        <p:spPr>
          <a:xfrm>
            <a:off x="5757262" y="1560240"/>
            <a:ext cx="6120318" cy="3746663"/>
          </a:xfrm>
          <a:prstGeom prst="rect">
            <a:avLst/>
          </a:prstGeom>
          <a:ln w="9525">
            <a:noFill/>
          </a:ln>
        </p:spPr>
      </p:pic>
      <p:sp>
        <p:nvSpPr>
          <p:cNvPr id="5" name="TextBox 4">
            <a:extLst>
              <a:ext uri="{FF2B5EF4-FFF2-40B4-BE49-F238E27FC236}">
                <a16:creationId xmlns:a16="http://schemas.microsoft.com/office/drawing/2014/main" id="{9E9D151F-B032-EA4A-BED7-7B99EF50C0C8}"/>
              </a:ext>
            </a:extLst>
          </p:cNvPr>
          <p:cNvSpPr txBox="1"/>
          <p:nvPr/>
        </p:nvSpPr>
        <p:spPr>
          <a:xfrm>
            <a:off x="5296516" y="874421"/>
            <a:ext cx="7039115" cy="579892"/>
          </a:xfrm>
          <a:prstGeom prst="rect">
            <a:avLst/>
          </a:prstGeom>
        </p:spPr>
        <p:txBody>
          <a:bodyPr vert="horz" lIns="228600" tIns="228600" rIns="228600" bIns="0" rtlCol="0" anchor="b">
            <a:normAutofit/>
          </a:bodyPr>
          <a:lstStyle/>
          <a:p>
            <a:pPr algn="ctr" defTabSz="914400">
              <a:lnSpc>
                <a:spcPct val="80000"/>
              </a:lnSpc>
              <a:spcBef>
                <a:spcPct val="0"/>
              </a:spcBef>
              <a:spcAft>
                <a:spcPts val="600"/>
              </a:spcAft>
            </a:pPr>
            <a:r>
              <a:rPr lang="en-US" sz="2800" spc="-150" dirty="0">
                <a:latin typeface="+mj-lt"/>
                <a:ea typeface="+mj-ea"/>
                <a:cs typeface="+mj-cs"/>
              </a:rPr>
              <a:t>Volume of Dollars Spent in US</a:t>
            </a:r>
          </a:p>
        </p:txBody>
      </p:sp>
      <p:sp>
        <p:nvSpPr>
          <p:cNvPr id="6" name="TextBox 5">
            <a:extLst>
              <a:ext uri="{FF2B5EF4-FFF2-40B4-BE49-F238E27FC236}">
                <a16:creationId xmlns:a16="http://schemas.microsoft.com/office/drawing/2014/main" id="{EBF80344-9BF3-D74C-9D1E-647D9557A771}"/>
              </a:ext>
            </a:extLst>
          </p:cNvPr>
          <p:cNvSpPr txBox="1"/>
          <p:nvPr/>
        </p:nvSpPr>
        <p:spPr>
          <a:xfrm>
            <a:off x="807084" y="2010741"/>
            <a:ext cx="3822149" cy="3046988"/>
          </a:xfrm>
          <a:prstGeom prst="rect">
            <a:avLst/>
          </a:prstGeom>
          <a:noFill/>
        </p:spPr>
        <p:txBody>
          <a:bodyPr wrap="square" rtlCol="0">
            <a:spAutoFit/>
          </a:bodyPr>
          <a:lstStyle/>
          <a:p>
            <a:pPr marL="285750" indent="-285750">
              <a:buClr>
                <a:schemeClr val="bg1"/>
              </a:buClr>
              <a:buFont typeface="Arial" panose="020B0604020202020204" pitchFamily="34" charset="0"/>
              <a:buChar char="•"/>
            </a:pPr>
            <a:r>
              <a:rPr lang="en-US" sz="1600" dirty="0">
                <a:solidFill>
                  <a:schemeClr val="bg1"/>
                </a:solidFill>
              </a:rPr>
              <a:t>Visualizing the volume of dollars spent on sneaker re-sales, we saw 3 major zones of activity:</a:t>
            </a:r>
          </a:p>
          <a:p>
            <a:pPr marL="742950" lvl="1" indent="-285750">
              <a:buClr>
                <a:schemeClr val="bg1"/>
              </a:buClr>
              <a:buFont typeface="Arial" panose="020B0604020202020204" pitchFamily="34" charset="0"/>
              <a:buChar char="•"/>
            </a:pPr>
            <a:r>
              <a:rPr lang="en-US" sz="1600" dirty="0">
                <a:solidFill>
                  <a:schemeClr val="bg1"/>
                </a:solidFill>
              </a:rPr>
              <a:t>Eastern Seaboard</a:t>
            </a:r>
          </a:p>
          <a:p>
            <a:pPr marL="742950" lvl="1" indent="-285750">
              <a:buClr>
                <a:schemeClr val="bg1"/>
              </a:buClr>
              <a:buFont typeface="Arial" panose="020B0604020202020204" pitchFamily="34" charset="0"/>
              <a:buChar char="•"/>
            </a:pPr>
            <a:r>
              <a:rPr lang="en-US" sz="1600" dirty="0">
                <a:solidFill>
                  <a:schemeClr val="bg1"/>
                </a:solidFill>
              </a:rPr>
              <a:t>California</a:t>
            </a:r>
          </a:p>
          <a:p>
            <a:pPr marL="742950" lvl="1" indent="-285750">
              <a:buClr>
                <a:schemeClr val="bg1"/>
              </a:buClr>
              <a:buFont typeface="Arial" panose="020B0604020202020204" pitchFamily="34" charset="0"/>
              <a:buChar char="•"/>
            </a:pPr>
            <a:r>
              <a:rPr lang="en-US" sz="1600" dirty="0">
                <a:solidFill>
                  <a:schemeClr val="bg1"/>
                </a:solidFill>
              </a:rPr>
              <a:t>Oregon</a:t>
            </a:r>
          </a:p>
          <a:p>
            <a:pPr marL="285750" indent="-285750">
              <a:buClr>
                <a:schemeClr val="bg1"/>
              </a:buClr>
              <a:buFont typeface="Arial" panose="020B0604020202020204" pitchFamily="34" charset="0"/>
              <a:buChar char="•"/>
            </a:pPr>
            <a:r>
              <a:rPr lang="en-US" sz="1600" dirty="0">
                <a:solidFill>
                  <a:schemeClr val="bg1"/>
                </a:solidFill>
              </a:rPr>
              <a:t>These 3 markets have the biggest volume of sales and the most $ velocity, which reinforces the importance of these markets as cornerstones of sneaker culture AND marketing targets</a:t>
            </a:r>
          </a:p>
        </p:txBody>
      </p:sp>
    </p:spTree>
    <p:extLst>
      <p:ext uri="{BB962C8B-B14F-4D97-AF65-F5344CB8AC3E}">
        <p14:creationId xmlns:p14="http://schemas.microsoft.com/office/powerpoint/2010/main" val="17209991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7C4610E-9C18-467B-BF10-BE6A974CC3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0" name="Freeform 5">
              <a:extLst>
                <a:ext uri="{FF2B5EF4-FFF2-40B4-BE49-F238E27FC236}">
                  <a16:creationId xmlns:a16="http://schemas.microsoft.com/office/drawing/2014/main" id="{296DF307-344E-4E9B-A7AA-8139E450D1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 name="Freeform 6">
              <a:extLst>
                <a:ext uri="{FF2B5EF4-FFF2-40B4-BE49-F238E27FC236}">
                  <a16:creationId xmlns:a16="http://schemas.microsoft.com/office/drawing/2014/main" id="{E263CC2D-ACFB-4EB3-ADF9-CD82BC8422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 name="Freeform 7">
              <a:extLst>
                <a:ext uri="{FF2B5EF4-FFF2-40B4-BE49-F238E27FC236}">
                  <a16:creationId xmlns:a16="http://schemas.microsoft.com/office/drawing/2014/main" id="{C5366E2F-9BA0-485A-B1CA-A5E6E2E37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3" name="Freeform 8">
              <a:extLst>
                <a:ext uri="{FF2B5EF4-FFF2-40B4-BE49-F238E27FC236}">
                  <a16:creationId xmlns:a16="http://schemas.microsoft.com/office/drawing/2014/main" id="{1803051E-7C26-4F53-8293-B4EAED4212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9">
              <a:extLst>
                <a:ext uri="{FF2B5EF4-FFF2-40B4-BE49-F238E27FC236}">
                  <a16:creationId xmlns:a16="http://schemas.microsoft.com/office/drawing/2014/main" id="{D10888CD-E496-4116-9C45-CF4F17ADE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 name="Freeform 10">
              <a:extLst>
                <a:ext uri="{FF2B5EF4-FFF2-40B4-BE49-F238E27FC236}">
                  <a16:creationId xmlns:a16="http://schemas.microsoft.com/office/drawing/2014/main" id="{0A42DA8F-DA3D-43E9-A184-E0F6C133A1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 name="Freeform 11">
              <a:extLst>
                <a:ext uri="{FF2B5EF4-FFF2-40B4-BE49-F238E27FC236}">
                  <a16:creationId xmlns:a16="http://schemas.microsoft.com/office/drawing/2014/main" id="{473EAD31-7AA3-49B7-ADD6-C13FF0F14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7" name="Freeform 12">
              <a:extLst>
                <a:ext uri="{FF2B5EF4-FFF2-40B4-BE49-F238E27FC236}">
                  <a16:creationId xmlns:a16="http://schemas.microsoft.com/office/drawing/2014/main" id="{2BBB7CDF-BA2E-451F-9201-CF2B6FEAEA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3">
              <a:extLst>
                <a:ext uri="{FF2B5EF4-FFF2-40B4-BE49-F238E27FC236}">
                  <a16:creationId xmlns:a16="http://schemas.microsoft.com/office/drawing/2014/main" id="{84809EF2-CD0D-4BC3-ABC7-E7E312A1D7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9" name="Freeform 14">
              <a:extLst>
                <a:ext uri="{FF2B5EF4-FFF2-40B4-BE49-F238E27FC236}">
                  <a16:creationId xmlns:a16="http://schemas.microsoft.com/office/drawing/2014/main" id="{11D2D6C5-637B-4AFE-97F4-D4E48A6134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0" name="Freeform 15">
              <a:extLst>
                <a:ext uri="{FF2B5EF4-FFF2-40B4-BE49-F238E27FC236}">
                  <a16:creationId xmlns:a16="http://schemas.microsoft.com/office/drawing/2014/main" id="{F841B2C5-57F5-4FE6-B4D4-EBB3F30881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1" name="Freeform 16">
              <a:extLst>
                <a:ext uri="{FF2B5EF4-FFF2-40B4-BE49-F238E27FC236}">
                  <a16:creationId xmlns:a16="http://schemas.microsoft.com/office/drawing/2014/main" id="{B4822A39-2A52-4B2C-9319-BEFC526DB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2" name="Freeform 17">
              <a:extLst>
                <a:ext uri="{FF2B5EF4-FFF2-40B4-BE49-F238E27FC236}">
                  <a16:creationId xmlns:a16="http://schemas.microsoft.com/office/drawing/2014/main" id="{4E469692-E783-4950-8DEC-3A1FD3978B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8">
              <a:extLst>
                <a:ext uri="{FF2B5EF4-FFF2-40B4-BE49-F238E27FC236}">
                  <a16:creationId xmlns:a16="http://schemas.microsoft.com/office/drawing/2014/main" id="{012909CD-3254-41E5-B8BB-0F2D7CE0D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9">
              <a:extLst>
                <a:ext uri="{FF2B5EF4-FFF2-40B4-BE49-F238E27FC236}">
                  <a16:creationId xmlns:a16="http://schemas.microsoft.com/office/drawing/2014/main" id="{93E7648E-861E-4503-AEDC-56C4EC507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20">
              <a:extLst>
                <a:ext uri="{FF2B5EF4-FFF2-40B4-BE49-F238E27FC236}">
                  <a16:creationId xmlns:a16="http://schemas.microsoft.com/office/drawing/2014/main" id="{F9C72257-EBD0-4D1C-A32C-D84644687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1">
              <a:extLst>
                <a:ext uri="{FF2B5EF4-FFF2-40B4-BE49-F238E27FC236}">
                  <a16:creationId xmlns:a16="http://schemas.microsoft.com/office/drawing/2014/main" id="{87BB2CBB-9C22-4E28-AB86-DC92AEE2D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22">
              <a:extLst>
                <a:ext uri="{FF2B5EF4-FFF2-40B4-BE49-F238E27FC236}">
                  <a16:creationId xmlns:a16="http://schemas.microsoft.com/office/drawing/2014/main" id="{F85B3053-8D9F-410A-80C2-7960DDEA6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8" name="Freeform 23">
              <a:extLst>
                <a:ext uri="{FF2B5EF4-FFF2-40B4-BE49-F238E27FC236}">
                  <a16:creationId xmlns:a16="http://schemas.microsoft.com/office/drawing/2014/main" id="{E8FF5DA7-6E72-41F1-A54C-EAF440A27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30" name="Group 29">
            <a:extLst>
              <a:ext uri="{FF2B5EF4-FFF2-40B4-BE49-F238E27FC236}">
                <a16:creationId xmlns:a16="http://schemas.microsoft.com/office/drawing/2014/main" id="{A899734C-500F-4274-9854-8BFA14A1D7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1186483"/>
            <a:ext cx="8848345" cy="4477933"/>
            <a:chOff x="1669293" y="1186483"/>
            <a:chExt cx="8848345" cy="4477933"/>
          </a:xfrm>
        </p:grpSpPr>
        <p:sp>
          <p:nvSpPr>
            <p:cNvPr id="31" name="Rectangle 30">
              <a:extLst>
                <a:ext uri="{FF2B5EF4-FFF2-40B4-BE49-F238E27FC236}">
                  <a16:creationId xmlns:a16="http://schemas.microsoft.com/office/drawing/2014/main" id="{FF07BF51-2934-47AD-A415-7400882F14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31">
              <a:extLst>
                <a:ext uri="{FF2B5EF4-FFF2-40B4-BE49-F238E27FC236}">
                  <a16:creationId xmlns:a16="http://schemas.microsoft.com/office/drawing/2014/main" id="{DD6E3DF0-EDC0-458B-9C5B-911814F0A6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5D0824B1-47C9-4504-99FB-CB1505197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5" name="Rectangle 34">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3061" cy="68692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38"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1"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4"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7"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8"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49"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0"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6"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4" name="TextBox 3">
            <a:extLst>
              <a:ext uri="{FF2B5EF4-FFF2-40B4-BE49-F238E27FC236}">
                <a16:creationId xmlns:a16="http://schemas.microsoft.com/office/drawing/2014/main" id="{FDB40128-30BB-7048-8609-4F7666041A67}"/>
              </a:ext>
            </a:extLst>
          </p:cNvPr>
          <p:cNvSpPr txBox="1"/>
          <p:nvPr/>
        </p:nvSpPr>
        <p:spPr>
          <a:xfrm>
            <a:off x="114300" y="5199797"/>
            <a:ext cx="11938000" cy="1645471"/>
          </a:xfrm>
          <a:prstGeom prst="rect">
            <a:avLst/>
          </a:prstGeom>
        </p:spPr>
        <p:txBody>
          <a:bodyPr vert="horz" lIns="228600" tIns="228600" rIns="228600" bIns="0" rtlCol="0" anchor="t">
            <a:normAutofit/>
          </a:bodyPr>
          <a:lstStyle/>
          <a:p>
            <a:pPr marL="285750" indent="-285750" defTabSz="914400">
              <a:lnSpc>
                <a:spcPct val="80000"/>
              </a:lnSpc>
              <a:spcBef>
                <a:spcPct val="0"/>
              </a:spcBef>
              <a:spcAft>
                <a:spcPts val="600"/>
              </a:spcAft>
              <a:buFont typeface="Arial" panose="020B0604020202020204" pitchFamily="34" charset="0"/>
              <a:buChar char="•"/>
            </a:pPr>
            <a:r>
              <a:rPr lang="en-US" sz="2400" spc="-150" dirty="0">
                <a:solidFill>
                  <a:schemeClr val="bg1"/>
                </a:solidFill>
                <a:latin typeface="+mj-lt"/>
                <a:ea typeface="+mj-ea"/>
                <a:cs typeface="+mj-cs"/>
              </a:rPr>
              <a:t>When charting the Google Trends  scores for  “off-white” vs  sales data, we noticed a slight correlation</a:t>
            </a:r>
          </a:p>
          <a:p>
            <a:pPr marL="742950" lvl="1" indent="-285750" defTabSz="914400">
              <a:lnSpc>
                <a:spcPct val="80000"/>
              </a:lnSpc>
              <a:spcBef>
                <a:spcPct val="0"/>
              </a:spcBef>
              <a:spcAft>
                <a:spcPts val="600"/>
              </a:spcAft>
              <a:buFont typeface="Arial" panose="020B0604020202020204" pitchFamily="34" charset="0"/>
              <a:buChar char="•"/>
            </a:pPr>
            <a:r>
              <a:rPr lang="en-US" sz="2400" spc="-150" dirty="0">
                <a:solidFill>
                  <a:schemeClr val="bg1"/>
                </a:solidFill>
                <a:latin typeface="+mj-lt"/>
                <a:ea typeface="+mj-ea"/>
                <a:cs typeface="+mj-cs"/>
              </a:rPr>
              <a:t>Generally,  Trend scores remained high overall</a:t>
            </a:r>
          </a:p>
          <a:p>
            <a:pPr marL="742950" lvl="1" indent="-285750" defTabSz="914400">
              <a:lnSpc>
                <a:spcPct val="80000"/>
              </a:lnSpc>
              <a:spcBef>
                <a:spcPct val="0"/>
              </a:spcBef>
              <a:spcAft>
                <a:spcPts val="600"/>
              </a:spcAft>
              <a:buFont typeface="Arial" panose="020B0604020202020204" pitchFamily="34" charset="0"/>
              <a:buChar char="•"/>
            </a:pPr>
            <a:r>
              <a:rPr lang="en-US" sz="2400" spc="-150" dirty="0">
                <a:solidFill>
                  <a:schemeClr val="bg1"/>
                </a:solidFill>
                <a:latin typeface="+mj-lt"/>
                <a:ea typeface="+mj-ea"/>
                <a:cs typeface="+mj-cs"/>
              </a:rPr>
              <a:t>Spikes in Trend scores tended to line up with sale price spikes</a:t>
            </a:r>
          </a:p>
        </p:txBody>
      </p:sp>
      <p:sp>
        <p:nvSpPr>
          <p:cNvPr id="58" name="Freeform: Shape 57">
            <a:extLst>
              <a:ext uri="{FF2B5EF4-FFF2-40B4-BE49-F238E27FC236}">
                <a16:creationId xmlns:a16="http://schemas.microsoft.com/office/drawing/2014/main" id="{A7795DFA-888F-47E2-B44E-DE1D3B3E4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058957"/>
          </a:xfrm>
          <a:custGeom>
            <a:avLst/>
            <a:gdLst>
              <a:gd name="connsiteX0" fmla="*/ 0 w 12192000"/>
              <a:gd name="connsiteY0" fmla="*/ 0 h 5058957"/>
              <a:gd name="connsiteX1" fmla="*/ 12192000 w 12192000"/>
              <a:gd name="connsiteY1" fmla="*/ 0 h 5058957"/>
              <a:gd name="connsiteX2" fmla="*/ 12192000 w 12192000"/>
              <a:gd name="connsiteY2" fmla="*/ 259692 h 5058957"/>
              <a:gd name="connsiteX3" fmla="*/ 12192000 w 12192000"/>
              <a:gd name="connsiteY3" fmla="*/ 3542069 h 5058957"/>
              <a:gd name="connsiteX4" fmla="*/ 12192000 w 12192000"/>
              <a:gd name="connsiteY4" fmla="*/ 3734194 h 5058957"/>
              <a:gd name="connsiteX5" fmla="*/ 12192000 w 12192000"/>
              <a:gd name="connsiteY5" fmla="*/ 4710012 h 5058957"/>
              <a:gd name="connsiteX6" fmla="*/ 12113803 w 12192000"/>
              <a:gd name="connsiteY6" fmla="*/ 4718295 h 5058957"/>
              <a:gd name="connsiteX7" fmla="*/ 6753597 w 12192000"/>
              <a:gd name="connsiteY7" fmla="*/ 5041852 h 5058957"/>
              <a:gd name="connsiteX8" fmla="*/ 400746 w 12192000"/>
              <a:gd name="connsiteY8" fmla="*/ 4870509 h 5058957"/>
              <a:gd name="connsiteX9" fmla="*/ 0 w 12192000"/>
              <a:gd name="connsiteY9" fmla="*/ 4833533 h 5058957"/>
              <a:gd name="connsiteX10" fmla="*/ 0 w 12192000"/>
              <a:gd name="connsiteY10" fmla="*/ 3734194 h 5058957"/>
              <a:gd name="connsiteX11" fmla="*/ 0 w 12192000"/>
              <a:gd name="connsiteY11" fmla="*/ 3542069 h 5058957"/>
              <a:gd name="connsiteX12" fmla="*/ 0 w 12192000"/>
              <a:gd name="connsiteY12" fmla="*/ 259692 h 5058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5058957">
                <a:moveTo>
                  <a:pt x="0" y="0"/>
                </a:moveTo>
                <a:lnTo>
                  <a:pt x="12192000" y="0"/>
                </a:lnTo>
                <a:lnTo>
                  <a:pt x="12192000" y="259692"/>
                </a:lnTo>
                <a:lnTo>
                  <a:pt x="12192000" y="3542069"/>
                </a:lnTo>
                <a:lnTo>
                  <a:pt x="12192000" y="3734194"/>
                </a:lnTo>
                <a:lnTo>
                  <a:pt x="12192000" y="4710012"/>
                </a:lnTo>
                <a:lnTo>
                  <a:pt x="12113803" y="4718295"/>
                </a:lnTo>
                <a:cubicBezTo>
                  <a:pt x="10139508" y="4916244"/>
                  <a:pt x="8237152" y="5009247"/>
                  <a:pt x="6753597" y="5041852"/>
                </a:cubicBezTo>
                <a:cubicBezTo>
                  <a:pt x="4940362" y="5081701"/>
                  <a:pt x="2657278" y="5062371"/>
                  <a:pt x="400746" y="4870509"/>
                </a:cubicBezTo>
                <a:lnTo>
                  <a:pt x="0" y="4833533"/>
                </a:lnTo>
                <a:lnTo>
                  <a:pt x="0" y="3734194"/>
                </a:lnTo>
                <a:lnTo>
                  <a:pt x="0" y="3542069"/>
                </a:lnTo>
                <a:lnTo>
                  <a:pt x="0" y="259692"/>
                </a:lnTo>
                <a:close/>
              </a:path>
            </a:pathLst>
          </a:custGeom>
          <a:solidFill>
            <a:schemeClr val="bg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pic>
        <p:nvPicPr>
          <p:cNvPr id="3" name="Picture 2" descr="A close up of a computer&#10;&#10;Description automatically generated">
            <a:extLst>
              <a:ext uri="{FF2B5EF4-FFF2-40B4-BE49-F238E27FC236}">
                <a16:creationId xmlns:a16="http://schemas.microsoft.com/office/drawing/2014/main" id="{03E2EFD3-EEDF-6249-96E1-E897DAF0DF33}"/>
              </a:ext>
            </a:extLst>
          </p:cNvPr>
          <p:cNvPicPr>
            <a:picLocks noChangeAspect="1"/>
          </p:cNvPicPr>
          <p:nvPr/>
        </p:nvPicPr>
        <p:blipFill>
          <a:blip r:embed="rId3"/>
          <a:stretch>
            <a:fillRect/>
          </a:stretch>
        </p:blipFill>
        <p:spPr>
          <a:xfrm>
            <a:off x="2402366" y="626940"/>
            <a:ext cx="7396262" cy="3864547"/>
          </a:xfrm>
          <a:prstGeom prst="rect">
            <a:avLst/>
          </a:prstGeom>
        </p:spPr>
      </p:pic>
      <p:sp>
        <p:nvSpPr>
          <p:cNvPr id="2" name="TextBox 1">
            <a:extLst>
              <a:ext uri="{FF2B5EF4-FFF2-40B4-BE49-F238E27FC236}">
                <a16:creationId xmlns:a16="http://schemas.microsoft.com/office/drawing/2014/main" id="{6F0FE4CD-7366-E349-82B1-F1CA60935A10}"/>
              </a:ext>
            </a:extLst>
          </p:cNvPr>
          <p:cNvSpPr txBox="1"/>
          <p:nvPr/>
        </p:nvSpPr>
        <p:spPr>
          <a:xfrm>
            <a:off x="2526478" y="126248"/>
            <a:ext cx="6971820" cy="369332"/>
          </a:xfrm>
          <a:prstGeom prst="rect">
            <a:avLst/>
          </a:prstGeom>
          <a:noFill/>
        </p:spPr>
        <p:txBody>
          <a:bodyPr wrap="square" rtlCol="0">
            <a:spAutoFit/>
          </a:bodyPr>
          <a:lstStyle/>
          <a:p>
            <a:pPr algn="ctr"/>
            <a:r>
              <a:rPr lang="en-US" dirty="0"/>
              <a:t>Off White Sales vs Social Media Correlation (Top 5 States)</a:t>
            </a:r>
          </a:p>
        </p:txBody>
      </p:sp>
    </p:spTree>
    <p:extLst>
      <p:ext uri="{BB962C8B-B14F-4D97-AF65-F5344CB8AC3E}">
        <p14:creationId xmlns:p14="http://schemas.microsoft.com/office/powerpoint/2010/main" val="4418454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6" name="Group 35">
            <a:extLst>
              <a:ext uri="{FF2B5EF4-FFF2-40B4-BE49-F238E27FC236}">
                <a16:creationId xmlns:a16="http://schemas.microsoft.com/office/drawing/2014/main" id="{AE19E2D2-078B-459F-A431-2037B063FD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37" name="Freeform 5">
              <a:extLst>
                <a:ext uri="{FF2B5EF4-FFF2-40B4-BE49-F238E27FC236}">
                  <a16:creationId xmlns:a16="http://schemas.microsoft.com/office/drawing/2014/main" id="{14035B44-9204-427C-98D0-75678B980C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8" name="Freeform 6">
              <a:extLst>
                <a:ext uri="{FF2B5EF4-FFF2-40B4-BE49-F238E27FC236}">
                  <a16:creationId xmlns:a16="http://schemas.microsoft.com/office/drawing/2014/main" id="{755FDC7E-5938-4B4B-8877-06EE01FCDB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7">
              <a:extLst>
                <a:ext uri="{FF2B5EF4-FFF2-40B4-BE49-F238E27FC236}">
                  <a16:creationId xmlns:a16="http://schemas.microsoft.com/office/drawing/2014/main" id="{F0437E65-E6AA-41CB-8690-97980FE0D4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8">
              <a:extLst>
                <a:ext uri="{FF2B5EF4-FFF2-40B4-BE49-F238E27FC236}">
                  <a16:creationId xmlns:a16="http://schemas.microsoft.com/office/drawing/2014/main" id="{3F0EF991-E8E2-4486-80F2-A9E03DA18D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1" name="Freeform 9">
              <a:extLst>
                <a:ext uri="{FF2B5EF4-FFF2-40B4-BE49-F238E27FC236}">
                  <a16:creationId xmlns:a16="http://schemas.microsoft.com/office/drawing/2014/main" id="{FB081D04-EE00-42EF-BBFB-684673613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10">
              <a:extLst>
                <a:ext uri="{FF2B5EF4-FFF2-40B4-BE49-F238E27FC236}">
                  <a16:creationId xmlns:a16="http://schemas.microsoft.com/office/drawing/2014/main" id="{12B7F571-868C-421B-8A57-6196C8124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1">
              <a:extLst>
                <a:ext uri="{FF2B5EF4-FFF2-40B4-BE49-F238E27FC236}">
                  <a16:creationId xmlns:a16="http://schemas.microsoft.com/office/drawing/2014/main" id="{7E4953C7-80FE-46D4-A354-20321F421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4" name="Freeform 12">
              <a:extLst>
                <a:ext uri="{FF2B5EF4-FFF2-40B4-BE49-F238E27FC236}">
                  <a16:creationId xmlns:a16="http://schemas.microsoft.com/office/drawing/2014/main" id="{C60293D3-71F6-45CD-890F-E68F81CDD9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3">
              <a:extLst>
                <a:ext uri="{FF2B5EF4-FFF2-40B4-BE49-F238E27FC236}">
                  <a16:creationId xmlns:a16="http://schemas.microsoft.com/office/drawing/2014/main" id="{940865AC-2494-4A34-80AC-0D78FE9C50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4">
              <a:extLst>
                <a:ext uri="{FF2B5EF4-FFF2-40B4-BE49-F238E27FC236}">
                  <a16:creationId xmlns:a16="http://schemas.microsoft.com/office/drawing/2014/main" id="{E8206DC4-8F5A-4192-BB5B-39A4A2CDDD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5">
              <a:extLst>
                <a:ext uri="{FF2B5EF4-FFF2-40B4-BE49-F238E27FC236}">
                  <a16:creationId xmlns:a16="http://schemas.microsoft.com/office/drawing/2014/main" id="{1851F69F-8755-4226-9A81-C27799E32B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6">
              <a:extLst>
                <a:ext uri="{FF2B5EF4-FFF2-40B4-BE49-F238E27FC236}">
                  <a16:creationId xmlns:a16="http://schemas.microsoft.com/office/drawing/2014/main" id="{D85B97EF-28BC-441A-9EBB-81EF34094A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7">
              <a:extLst>
                <a:ext uri="{FF2B5EF4-FFF2-40B4-BE49-F238E27FC236}">
                  <a16:creationId xmlns:a16="http://schemas.microsoft.com/office/drawing/2014/main" id="{7C68D975-1EC2-4BFA-811D-0454109E3B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8">
              <a:extLst>
                <a:ext uri="{FF2B5EF4-FFF2-40B4-BE49-F238E27FC236}">
                  <a16:creationId xmlns:a16="http://schemas.microsoft.com/office/drawing/2014/main" id="{251959DD-2AB4-4342-8A28-A252939263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9">
              <a:extLst>
                <a:ext uri="{FF2B5EF4-FFF2-40B4-BE49-F238E27FC236}">
                  <a16:creationId xmlns:a16="http://schemas.microsoft.com/office/drawing/2014/main" id="{785D37AB-3782-4D04-A998-0C126E1BDF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20">
              <a:extLst>
                <a:ext uri="{FF2B5EF4-FFF2-40B4-BE49-F238E27FC236}">
                  <a16:creationId xmlns:a16="http://schemas.microsoft.com/office/drawing/2014/main" id="{9313ACA4-E3EA-43A3-822B-DD5DF119D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3" name="Freeform 21">
              <a:extLst>
                <a:ext uri="{FF2B5EF4-FFF2-40B4-BE49-F238E27FC236}">
                  <a16:creationId xmlns:a16="http://schemas.microsoft.com/office/drawing/2014/main" id="{5A98D1AB-DF34-414B-9696-4B671EC20B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4" name="Freeform 22">
              <a:extLst>
                <a:ext uri="{FF2B5EF4-FFF2-40B4-BE49-F238E27FC236}">
                  <a16:creationId xmlns:a16="http://schemas.microsoft.com/office/drawing/2014/main" id="{8153A7D0-F980-48CC-B318-806C679F48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3">
              <a:extLst>
                <a:ext uri="{FF2B5EF4-FFF2-40B4-BE49-F238E27FC236}">
                  <a16:creationId xmlns:a16="http://schemas.microsoft.com/office/drawing/2014/main" id="{96E44097-7726-43F7-9E27-8BD5BCF89A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4">
              <a:extLst>
                <a:ext uri="{FF2B5EF4-FFF2-40B4-BE49-F238E27FC236}">
                  <a16:creationId xmlns:a16="http://schemas.microsoft.com/office/drawing/2014/main" id="{65B28630-DA3C-4E4C-94ED-0ED8F353C0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5">
              <a:extLst>
                <a:ext uri="{FF2B5EF4-FFF2-40B4-BE49-F238E27FC236}">
                  <a16:creationId xmlns:a16="http://schemas.microsoft.com/office/drawing/2014/main" id="{1686151F-4919-4A15-9EC3-0329453ED6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a:extLst>
              <a:ext uri="{FF2B5EF4-FFF2-40B4-BE49-F238E27FC236}">
                <a16:creationId xmlns:a16="http://schemas.microsoft.com/office/drawing/2014/main" id="{E10C7CFA-FC7F-479C-9026-39109C0B596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470421"/>
            <a:chOff x="697883" y="1816768"/>
            <a:chExt cx="3674476" cy="3470421"/>
          </a:xfrm>
        </p:grpSpPr>
        <p:sp>
          <p:nvSpPr>
            <p:cNvPr id="60" name="Rectangle 59">
              <a:extLst>
                <a:ext uri="{FF2B5EF4-FFF2-40B4-BE49-F238E27FC236}">
                  <a16:creationId xmlns:a16="http://schemas.microsoft.com/office/drawing/2014/main" id="{9971A5E3-BBAD-4023-B07C-7FBC4202D8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a:extLst>
                <a:ext uri="{FF2B5EF4-FFF2-40B4-BE49-F238E27FC236}">
                  <a16:creationId xmlns:a16="http://schemas.microsoft.com/office/drawing/2014/main" id="{FC05BA5F-5BBE-4BFA-A313-1554762332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a:extLst>
                <a:ext uri="{FF2B5EF4-FFF2-40B4-BE49-F238E27FC236}">
                  <a16:creationId xmlns:a16="http://schemas.microsoft.com/office/drawing/2014/main" id="{5275B948-0170-4286-84CE-04CA461F27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useBgFill="1">
        <p:nvSpPr>
          <p:cNvPr id="64" name="Rectangle 63">
            <a:extLst>
              <a:ext uri="{FF2B5EF4-FFF2-40B4-BE49-F238E27FC236}">
                <a16:creationId xmlns:a16="http://schemas.microsoft.com/office/drawing/2014/main" id="{48CAE4AE-A9DF-45AF-9A9C-1712BC634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6" name="Group 65">
            <a:extLst>
              <a:ext uri="{FF2B5EF4-FFF2-40B4-BE49-F238E27FC236}">
                <a16:creationId xmlns:a16="http://schemas.microsoft.com/office/drawing/2014/main" id="{6C272060-BC98-4C91-A58F-4DFEC566CF7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67" name="Freeform 5">
              <a:extLst>
                <a:ext uri="{FF2B5EF4-FFF2-40B4-BE49-F238E27FC236}">
                  <a16:creationId xmlns:a16="http://schemas.microsoft.com/office/drawing/2014/main" id="{8BA2DCB9-0DC0-4109-B2A2-56896E35E66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8" name="Freeform 6">
              <a:extLst>
                <a:ext uri="{FF2B5EF4-FFF2-40B4-BE49-F238E27FC236}">
                  <a16:creationId xmlns:a16="http://schemas.microsoft.com/office/drawing/2014/main" id="{64A33555-1142-4AD7-8084-1A99422A118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9" name="Freeform 7">
              <a:extLst>
                <a:ext uri="{FF2B5EF4-FFF2-40B4-BE49-F238E27FC236}">
                  <a16:creationId xmlns:a16="http://schemas.microsoft.com/office/drawing/2014/main" id="{BC6E4081-1A88-453E-8CCF-B97B0CE20DF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0" name="Freeform 8">
              <a:extLst>
                <a:ext uri="{FF2B5EF4-FFF2-40B4-BE49-F238E27FC236}">
                  <a16:creationId xmlns:a16="http://schemas.microsoft.com/office/drawing/2014/main" id="{5B7E0935-6EE8-4C61-AED5-09B9A2A99A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1" name="Freeform 9">
              <a:extLst>
                <a:ext uri="{FF2B5EF4-FFF2-40B4-BE49-F238E27FC236}">
                  <a16:creationId xmlns:a16="http://schemas.microsoft.com/office/drawing/2014/main" id="{EB962BD6-C878-48FF-A75E-DCC7BDA3C33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2" name="Freeform 10">
              <a:extLst>
                <a:ext uri="{FF2B5EF4-FFF2-40B4-BE49-F238E27FC236}">
                  <a16:creationId xmlns:a16="http://schemas.microsoft.com/office/drawing/2014/main" id="{CABF3786-BDE1-4FE5-9967-F6B6131A2C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3" name="Freeform 11">
              <a:extLst>
                <a:ext uri="{FF2B5EF4-FFF2-40B4-BE49-F238E27FC236}">
                  <a16:creationId xmlns:a16="http://schemas.microsoft.com/office/drawing/2014/main" id="{4969707A-C75E-4F7F-A5C2-2991C654755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4" name="Freeform 12">
              <a:extLst>
                <a:ext uri="{FF2B5EF4-FFF2-40B4-BE49-F238E27FC236}">
                  <a16:creationId xmlns:a16="http://schemas.microsoft.com/office/drawing/2014/main" id="{0E293989-8389-48CD-85D3-CAEFD5E9637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5" name="Freeform 13">
              <a:extLst>
                <a:ext uri="{FF2B5EF4-FFF2-40B4-BE49-F238E27FC236}">
                  <a16:creationId xmlns:a16="http://schemas.microsoft.com/office/drawing/2014/main" id="{8DCF1E8B-9247-45E2-8641-90DA9F7D525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 name="Freeform 14">
              <a:extLst>
                <a:ext uri="{FF2B5EF4-FFF2-40B4-BE49-F238E27FC236}">
                  <a16:creationId xmlns:a16="http://schemas.microsoft.com/office/drawing/2014/main" id="{48DF418F-91AD-4E55-AF3B-F28FF45961B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7" name="Freeform 15">
              <a:extLst>
                <a:ext uri="{FF2B5EF4-FFF2-40B4-BE49-F238E27FC236}">
                  <a16:creationId xmlns:a16="http://schemas.microsoft.com/office/drawing/2014/main" id="{EDBF35BD-D1DA-49B1-AE30-289189DACD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8" name="Freeform 16">
              <a:extLst>
                <a:ext uri="{FF2B5EF4-FFF2-40B4-BE49-F238E27FC236}">
                  <a16:creationId xmlns:a16="http://schemas.microsoft.com/office/drawing/2014/main" id="{69198BEC-A3B6-4562-AB0F-3E7760026C4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9" name="Freeform 17">
              <a:extLst>
                <a:ext uri="{FF2B5EF4-FFF2-40B4-BE49-F238E27FC236}">
                  <a16:creationId xmlns:a16="http://schemas.microsoft.com/office/drawing/2014/main" id="{9AB30D45-77AB-4323-83A2-1A637D07D54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 name="Freeform 18">
              <a:extLst>
                <a:ext uri="{FF2B5EF4-FFF2-40B4-BE49-F238E27FC236}">
                  <a16:creationId xmlns:a16="http://schemas.microsoft.com/office/drawing/2014/main" id="{D1AD137E-7B63-434C-9D0D-5A64BB49685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 name="Freeform 19">
              <a:extLst>
                <a:ext uri="{FF2B5EF4-FFF2-40B4-BE49-F238E27FC236}">
                  <a16:creationId xmlns:a16="http://schemas.microsoft.com/office/drawing/2014/main" id="{8B32BE2D-36DC-4BD0-952E-8FE32A70DB8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 name="Freeform 20">
              <a:extLst>
                <a:ext uri="{FF2B5EF4-FFF2-40B4-BE49-F238E27FC236}">
                  <a16:creationId xmlns:a16="http://schemas.microsoft.com/office/drawing/2014/main" id="{930295E0-AD01-4DB0-9829-AD91BED608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 name="Freeform 21">
              <a:extLst>
                <a:ext uri="{FF2B5EF4-FFF2-40B4-BE49-F238E27FC236}">
                  <a16:creationId xmlns:a16="http://schemas.microsoft.com/office/drawing/2014/main" id="{29807E74-6BFD-4EA7-B3F3-92C0728A7D8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 name="Freeform 22">
              <a:extLst>
                <a:ext uri="{FF2B5EF4-FFF2-40B4-BE49-F238E27FC236}">
                  <a16:creationId xmlns:a16="http://schemas.microsoft.com/office/drawing/2014/main" id="{C9EDBF49-4B87-4B6F-BEE6-DDC4A63CE60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 name="Freeform 23">
              <a:extLst>
                <a:ext uri="{FF2B5EF4-FFF2-40B4-BE49-F238E27FC236}">
                  <a16:creationId xmlns:a16="http://schemas.microsoft.com/office/drawing/2014/main" id="{7738C468-1405-4ED9-8392-F93FA995EE0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6" name="Freeform 24">
              <a:extLst>
                <a:ext uri="{FF2B5EF4-FFF2-40B4-BE49-F238E27FC236}">
                  <a16:creationId xmlns:a16="http://schemas.microsoft.com/office/drawing/2014/main" id="{F16402CF-F511-450A-8584-8C8A5B7E9D9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7" name="Freeform 25">
              <a:extLst>
                <a:ext uri="{FF2B5EF4-FFF2-40B4-BE49-F238E27FC236}">
                  <a16:creationId xmlns:a16="http://schemas.microsoft.com/office/drawing/2014/main" id="{85E5B49A-CFC2-4019-9BA6-528095F788C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62D5FC6C-7B87-A447-8B5F-BE93207CBA1E}"/>
              </a:ext>
            </a:extLst>
          </p:cNvPr>
          <p:cNvSpPr>
            <a:spLocks noGrp="1"/>
          </p:cNvSpPr>
          <p:nvPr>
            <p:ph type="ctrTitle"/>
          </p:nvPr>
        </p:nvSpPr>
        <p:spPr>
          <a:xfrm>
            <a:off x="7269686" y="795527"/>
            <a:ext cx="4123738" cy="1433323"/>
          </a:xfrm>
        </p:spPr>
        <p:txBody>
          <a:bodyPr vert="horz" lIns="228600" tIns="228600" rIns="228600" bIns="228600" rtlCol="0" anchor="ctr">
            <a:normAutofit/>
          </a:bodyPr>
          <a:lstStyle/>
          <a:p>
            <a:pPr algn="l">
              <a:lnSpc>
                <a:spcPct val="85000"/>
              </a:lnSpc>
            </a:pPr>
            <a:r>
              <a:rPr lang="en-US" sz="3200">
                <a:solidFill>
                  <a:schemeClr val="tx2"/>
                </a:solidFill>
              </a:rPr>
              <a:t>Background</a:t>
            </a:r>
          </a:p>
        </p:txBody>
      </p:sp>
      <p:sp>
        <p:nvSpPr>
          <p:cNvPr id="89" name="Rectangle 88">
            <a:extLst>
              <a:ext uri="{FF2B5EF4-FFF2-40B4-BE49-F238E27FC236}">
                <a16:creationId xmlns:a16="http://schemas.microsoft.com/office/drawing/2014/main" id="{E972DE0D-2E53-4159-ABD3-C601524262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7720" y="795527"/>
            <a:ext cx="5970638" cy="5248847"/>
          </a:xfrm>
          <a:prstGeom prst="rect">
            <a:avLst/>
          </a:prstGeom>
          <a:solidFill>
            <a:schemeClr val="bg1"/>
          </a:solidFill>
          <a:ln w="19050">
            <a:solidFill>
              <a:srgbClr val="A5FB98"/>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F1F7CCA2-17E9-9E4D-8E5C-7208F91731D4}"/>
              </a:ext>
            </a:extLst>
          </p:cNvPr>
          <p:cNvPicPr>
            <a:picLocks noChangeAspect="1"/>
          </p:cNvPicPr>
          <p:nvPr/>
        </p:nvPicPr>
        <p:blipFill rotWithShape="1">
          <a:blip r:embed="rId3"/>
          <a:srcRect l="11845" r="14213" b="-2"/>
          <a:stretch/>
        </p:blipFill>
        <p:spPr>
          <a:xfrm>
            <a:off x="972115" y="960214"/>
            <a:ext cx="5641848" cy="4919472"/>
          </a:xfrm>
          <a:prstGeom prst="rect">
            <a:avLst/>
          </a:prstGeom>
          <a:ln w="12700">
            <a:noFill/>
          </a:ln>
        </p:spPr>
      </p:pic>
      <p:sp>
        <p:nvSpPr>
          <p:cNvPr id="3" name="Subtitle 2">
            <a:extLst>
              <a:ext uri="{FF2B5EF4-FFF2-40B4-BE49-F238E27FC236}">
                <a16:creationId xmlns:a16="http://schemas.microsoft.com/office/drawing/2014/main" id="{74824E01-6C45-744D-AC8F-B6A7A8D004D2}"/>
              </a:ext>
            </a:extLst>
          </p:cNvPr>
          <p:cNvSpPr>
            <a:spLocks noGrp="1"/>
          </p:cNvSpPr>
          <p:nvPr>
            <p:ph type="subTitle" idx="1"/>
          </p:nvPr>
        </p:nvSpPr>
        <p:spPr>
          <a:xfrm>
            <a:off x="7293817" y="2338388"/>
            <a:ext cx="4099607" cy="3678237"/>
          </a:xfrm>
        </p:spPr>
        <p:txBody>
          <a:bodyPr vert="horz" lIns="91440" tIns="45720" rIns="91440" bIns="45720" rtlCol="0" anchor="ctr">
            <a:normAutofit/>
          </a:bodyPr>
          <a:lstStyle/>
          <a:p>
            <a:pPr algn="l">
              <a:lnSpc>
                <a:spcPct val="110000"/>
              </a:lnSpc>
              <a:buClr>
                <a:srgbClr val="A5FB98"/>
              </a:buClr>
            </a:pPr>
            <a:r>
              <a:rPr lang="en-US" sz="1300" dirty="0">
                <a:solidFill>
                  <a:schemeClr val="tx1"/>
                </a:solidFill>
              </a:rPr>
              <a:t>HISTORY</a:t>
            </a:r>
          </a:p>
          <a:p>
            <a:pPr indent="-228600" algn="l">
              <a:lnSpc>
                <a:spcPct val="110000"/>
              </a:lnSpc>
              <a:buClr>
                <a:srgbClr val="A5FB98"/>
              </a:buClr>
              <a:buFont typeface="Wingdings" panose="05000000000000000000" pitchFamily="2" charset="2"/>
              <a:buChar char="§"/>
            </a:pPr>
            <a:r>
              <a:rPr lang="en-US" sz="1300" dirty="0">
                <a:solidFill>
                  <a:schemeClr val="tx1"/>
                </a:solidFill>
              </a:rPr>
              <a:t>Sneaker collecting is a culture that began in the 1980s with the launch of Nike Air Jordan’s and has since continued to boom and gone global. The trend is especially popular in streetwear and hip-hop culture.</a:t>
            </a:r>
          </a:p>
          <a:p>
            <a:pPr algn="l">
              <a:lnSpc>
                <a:spcPct val="110000"/>
              </a:lnSpc>
              <a:buClr>
                <a:srgbClr val="A5FB98"/>
              </a:buClr>
            </a:pPr>
            <a:r>
              <a:rPr lang="en-US" sz="1300" dirty="0">
                <a:solidFill>
                  <a:schemeClr val="tx1"/>
                </a:solidFill>
              </a:rPr>
              <a:t>INDUSTRY GROWTH</a:t>
            </a:r>
          </a:p>
          <a:p>
            <a:pPr indent="-228600" algn="l">
              <a:lnSpc>
                <a:spcPct val="110000"/>
              </a:lnSpc>
              <a:buClr>
                <a:srgbClr val="A5FB98"/>
              </a:buClr>
              <a:buFont typeface="Wingdings" panose="05000000000000000000" pitchFamily="2" charset="2"/>
              <a:buChar char="§"/>
            </a:pPr>
            <a:r>
              <a:rPr lang="en-US" sz="1300" dirty="0">
                <a:solidFill>
                  <a:schemeClr val="tx1"/>
                </a:solidFill>
              </a:rPr>
              <a:t>The sneaker market has really taken off with the growth of online retailers and auction sites. Increased popularity has also meant the emergence of a counterfeit market. In response, sites like </a:t>
            </a:r>
            <a:r>
              <a:rPr lang="en-US" sz="1300" dirty="0" err="1">
                <a:solidFill>
                  <a:schemeClr val="tx1"/>
                </a:solidFill>
              </a:rPr>
              <a:t>StockX</a:t>
            </a:r>
            <a:r>
              <a:rPr lang="en-US" sz="1300" dirty="0">
                <a:solidFill>
                  <a:schemeClr val="tx1"/>
                </a:solidFill>
              </a:rPr>
              <a:t> and GOAT provide trustworthy platforms for legitimate reselling of authenticated items.  </a:t>
            </a:r>
          </a:p>
        </p:txBody>
      </p:sp>
    </p:spTree>
    <p:extLst>
      <p:ext uri="{BB962C8B-B14F-4D97-AF65-F5344CB8AC3E}">
        <p14:creationId xmlns:p14="http://schemas.microsoft.com/office/powerpoint/2010/main" val="1186409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3" name="Group 62">
            <a:extLst>
              <a:ext uri="{FF2B5EF4-FFF2-40B4-BE49-F238E27FC236}">
                <a16:creationId xmlns:a16="http://schemas.microsoft.com/office/drawing/2014/main" id="{2DAE3342-9DFC-49D4-B09C-25E31076931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64" name="Freeform 5">
              <a:extLst>
                <a:ext uri="{FF2B5EF4-FFF2-40B4-BE49-F238E27FC236}">
                  <a16:creationId xmlns:a16="http://schemas.microsoft.com/office/drawing/2014/main" id="{E49E0D20-8423-4612-99A5-14AEF8F6BB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5" name="Freeform 6">
              <a:extLst>
                <a:ext uri="{FF2B5EF4-FFF2-40B4-BE49-F238E27FC236}">
                  <a16:creationId xmlns:a16="http://schemas.microsoft.com/office/drawing/2014/main" id="{57C2C108-5A30-48CA-9203-56747AEB7B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6" name="Freeform 7">
              <a:extLst>
                <a:ext uri="{FF2B5EF4-FFF2-40B4-BE49-F238E27FC236}">
                  <a16:creationId xmlns:a16="http://schemas.microsoft.com/office/drawing/2014/main" id="{1A343912-2EFC-408E-A862-5C9BF108D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67" name="Freeform 8">
              <a:extLst>
                <a:ext uri="{FF2B5EF4-FFF2-40B4-BE49-F238E27FC236}">
                  <a16:creationId xmlns:a16="http://schemas.microsoft.com/office/drawing/2014/main" id="{AA50D1CF-9DAE-4CF6-B829-E66CEE9D57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8" name="Freeform 9">
              <a:extLst>
                <a:ext uri="{FF2B5EF4-FFF2-40B4-BE49-F238E27FC236}">
                  <a16:creationId xmlns:a16="http://schemas.microsoft.com/office/drawing/2014/main" id="{FE5799A4-0568-433E-BF41-752CF516AC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9" name="Freeform 10">
              <a:extLst>
                <a:ext uri="{FF2B5EF4-FFF2-40B4-BE49-F238E27FC236}">
                  <a16:creationId xmlns:a16="http://schemas.microsoft.com/office/drawing/2014/main" id="{CDBB86ED-F16F-4C28-BDD5-72D771176F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0" name="Freeform 11">
              <a:extLst>
                <a:ext uri="{FF2B5EF4-FFF2-40B4-BE49-F238E27FC236}">
                  <a16:creationId xmlns:a16="http://schemas.microsoft.com/office/drawing/2014/main" id="{3347939E-8B76-4CFC-B2EC-63A7E2278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1" name="Freeform 12">
              <a:extLst>
                <a:ext uri="{FF2B5EF4-FFF2-40B4-BE49-F238E27FC236}">
                  <a16:creationId xmlns:a16="http://schemas.microsoft.com/office/drawing/2014/main" id="{FA1DD132-02E4-4CD3-B496-BFF924558A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2" name="Freeform 13">
              <a:extLst>
                <a:ext uri="{FF2B5EF4-FFF2-40B4-BE49-F238E27FC236}">
                  <a16:creationId xmlns:a16="http://schemas.microsoft.com/office/drawing/2014/main" id="{710BDA52-A7D7-4E4E-9F36-EC8F983EAF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3" name="Freeform 14">
              <a:extLst>
                <a:ext uri="{FF2B5EF4-FFF2-40B4-BE49-F238E27FC236}">
                  <a16:creationId xmlns:a16="http://schemas.microsoft.com/office/drawing/2014/main" id="{B1BDF852-319F-42B8-9A50-7C9A9387CD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4" name="Freeform 15">
              <a:extLst>
                <a:ext uri="{FF2B5EF4-FFF2-40B4-BE49-F238E27FC236}">
                  <a16:creationId xmlns:a16="http://schemas.microsoft.com/office/drawing/2014/main" id="{3AACE376-C01E-4F1F-91B7-39D0274BFE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75" name="Freeform 16">
              <a:extLst>
                <a:ext uri="{FF2B5EF4-FFF2-40B4-BE49-F238E27FC236}">
                  <a16:creationId xmlns:a16="http://schemas.microsoft.com/office/drawing/2014/main" id="{7F612F4C-050E-459D-9771-ED088374A5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76" name="Freeform 17">
              <a:extLst>
                <a:ext uri="{FF2B5EF4-FFF2-40B4-BE49-F238E27FC236}">
                  <a16:creationId xmlns:a16="http://schemas.microsoft.com/office/drawing/2014/main" id="{94E4211B-3E41-4905-8F4E-76811B9E5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18">
              <a:extLst>
                <a:ext uri="{FF2B5EF4-FFF2-40B4-BE49-F238E27FC236}">
                  <a16:creationId xmlns:a16="http://schemas.microsoft.com/office/drawing/2014/main" id="{6AEC87EE-0CB8-43DE-8FEB-4586A92E80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19">
              <a:extLst>
                <a:ext uri="{FF2B5EF4-FFF2-40B4-BE49-F238E27FC236}">
                  <a16:creationId xmlns:a16="http://schemas.microsoft.com/office/drawing/2014/main" id="{277C1C5D-7BDC-47E4-8B81-C3C4AE949B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20">
              <a:extLst>
                <a:ext uri="{FF2B5EF4-FFF2-40B4-BE49-F238E27FC236}">
                  <a16:creationId xmlns:a16="http://schemas.microsoft.com/office/drawing/2014/main" id="{7A2A6EF8-9768-4478-9CD3-DFA547CEFC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21">
              <a:extLst>
                <a:ext uri="{FF2B5EF4-FFF2-40B4-BE49-F238E27FC236}">
                  <a16:creationId xmlns:a16="http://schemas.microsoft.com/office/drawing/2014/main" id="{1FD9091C-E8FA-4ADA-937F-A74426ED1B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22">
              <a:extLst>
                <a:ext uri="{FF2B5EF4-FFF2-40B4-BE49-F238E27FC236}">
                  <a16:creationId xmlns:a16="http://schemas.microsoft.com/office/drawing/2014/main" id="{B69923E7-63C4-47CE-956E-09D384D4FE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23">
              <a:extLst>
                <a:ext uri="{FF2B5EF4-FFF2-40B4-BE49-F238E27FC236}">
                  <a16:creationId xmlns:a16="http://schemas.microsoft.com/office/drawing/2014/main" id="{A2576784-872E-494C-A041-0E346226B7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84" name="Group 83">
            <a:extLst>
              <a:ext uri="{FF2B5EF4-FFF2-40B4-BE49-F238E27FC236}">
                <a16:creationId xmlns:a16="http://schemas.microsoft.com/office/drawing/2014/main" id="{B54F73D8-62C2-4127-9D19-01219BBB99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1186483"/>
            <a:ext cx="8848345" cy="4477933"/>
            <a:chOff x="1669293" y="1186483"/>
            <a:chExt cx="8848345" cy="4477933"/>
          </a:xfrm>
        </p:grpSpPr>
        <p:sp>
          <p:nvSpPr>
            <p:cNvPr id="85" name="Rectangle 84">
              <a:extLst>
                <a:ext uri="{FF2B5EF4-FFF2-40B4-BE49-F238E27FC236}">
                  <a16:creationId xmlns:a16="http://schemas.microsoft.com/office/drawing/2014/main" id="{CFD8CA02-9BE5-4B82-8129-6EF618402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6" name="Isosceles Triangle 85">
              <a:extLst>
                <a:ext uri="{FF2B5EF4-FFF2-40B4-BE49-F238E27FC236}">
                  <a16:creationId xmlns:a16="http://schemas.microsoft.com/office/drawing/2014/main" id="{01515E68-030C-4313-B300-35253163D3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7" name="Rectangle 86">
              <a:extLst>
                <a:ext uri="{FF2B5EF4-FFF2-40B4-BE49-F238E27FC236}">
                  <a16:creationId xmlns:a16="http://schemas.microsoft.com/office/drawing/2014/main" id="{1937725F-1DDF-4225-937E-106DBB047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useBgFill="1">
        <p:nvSpPr>
          <p:cNvPr id="89" name="Rectangle 88">
            <a:extLst>
              <a:ext uri="{FF2B5EF4-FFF2-40B4-BE49-F238E27FC236}">
                <a16:creationId xmlns:a16="http://schemas.microsoft.com/office/drawing/2014/main" id="{FD8F1113-2E3C-46E3-B54F-B7F421EEF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1" name="Group 90">
            <a:extLst>
              <a:ext uri="{FF2B5EF4-FFF2-40B4-BE49-F238E27FC236}">
                <a16:creationId xmlns:a16="http://schemas.microsoft.com/office/drawing/2014/main" id="{465DDECC-A11E-434E-87B2-8997CD3832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92" name="Freeform 5">
              <a:extLst>
                <a:ext uri="{FF2B5EF4-FFF2-40B4-BE49-F238E27FC236}">
                  <a16:creationId xmlns:a16="http://schemas.microsoft.com/office/drawing/2014/main" id="{B54A4D14-513F-4121-92D3-5CCB4689621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29674" y="1298404"/>
              <a:ext cx="9702800" cy="5573512"/>
            </a:xfrm>
            <a:custGeom>
              <a:avLst/>
              <a:gdLst>
                <a:gd name="T0" fmla="*/ 1752 w 2038"/>
                <a:gd name="T1" fmla="*/ 1169 h 1169"/>
                <a:gd name="T2" fmla="*/ 1487 w 2038"/>
                <a:gd name="T3" fmla="*/ 334 h 1169"/>
                <a:gd name="T4" fmla="*/ 860 w 2038"/>
                <a:gd name="T5" fmla="*/ 22 h 1169"/>
                <a:gd name="T6" fmla="*/ 199 w 2038"/>
                <a:gd name="T7" fmla="*/ 318 h 1169"/>
                <a:gd name="T8" fmla="*/ 399 w 2038"/>
                <a:gd name="T9" fmla="*/ 1165 h 1169"/>
              </a:gdLst>
              <a:ahLst/>
              <a:cxnLst>
                <a:cxn ang="0">
                  <a:pos x="T0" y="T1"/>
                </a:cxn>
                <a:cxn ang="0">
                  <a:pos x="T2" y="T3"/>
                </a:cxn>
                <a:cxn ang="0">
                  <a:pos x="T4" y="T5"/>
                </a:cxn>
                <a:cxn ang="0">
                  <a:pos x="T6" y="T7"/>
                </a:cxn>
                <a:cxn ang="0">
                  <a:pos x="T8" y="T9"/>
                </a:cxn>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3" name="Freeform 6">
              <a:extLst>
                <a:ext uri="{FF2B5EF4-FFF2-40B4-BE49-F238E27FC236}">
                  <a16:creationId xmlns:a16="http://schemas.microsoft.com/office/drawing/2014/main" id="{6C3411F1-AD17-499D-AFEF-2F300F6DF0F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70451" y="2018236"/>
              <a:ext cx="7373938" cy="4848892"/>
            </a:xfrm>
            <a:custGeom>
              <a:avLst/>
              <a:gdLst>
                <a:gd name="T0" fmla="*/ 1025 w 1549"/>
                <a:gd name="T1" fmla="*/ 1016 h 1017"/>
                <a:gd name="T2" fmla="*/ 1443 w 1549"/>
                <a:gd name="T3" fmla="*/ 592 h 1017"/>
                <a:gd name="T4" fmla="*/ 782 w 1549"/>
                <a:gd name="T5" fmla="*/ 53 h 1017"/>
                <a:gd name="T6" fmla="*/ 150 w 1549"/>
                <a:gd name="T7" fmla="*/ 329 h 1017"/>
                <a:gd name="T8" fmla="*/ 477 w 1549"/>
                <a:gd name="T9" fmla="*/ 1017 h 1017"/>
              </a:gdLst>
              <a:ahLst/>
              <a:cxnLst>
                <a:cxn ang="0">
                  <a:pos x="T0" y="T1"/>
                </a:cxn>
                <a:cxn ang="0">
                  <a:pos x="T2" y="T3"/>
                </a:cxn>
                <a:cxn ang="0">
                  <a:pos x="T4" y="T5"/>
                </a:cxn>
                <a:cxn ang="0">
                  <a:pos x="T6" y="T7"/>
                </a:cxn>
                <a:cxn ang="0">
                  <a:pos x="T8" y="T9"/>
                </a:cxn>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4" name="Freeform 7">
              <a:extLst>
                <a:ext uri="{FF2B5EF4-FFF2-40B4-BE49-F238E27FC236}">
                  <a16:creationId xmlns:a16="http://schemas.microsoft.com/office/drawing/2014/main" id="{60BF2CBE-B1E9-4C42-89DC-C35E4E6516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51351" y="1788400"/>
              <a:ext cx="8035925" cy="5083516"/>
            </a:xfrm>
            <a:custGeom>
              <a:avLst/>
              <a:gdLst>
                <a:gd name="T0" fmla="*/ 1302 w 1688"/>
                <a:gd name="T1" fmla="*/ 1066 h 1066"/>
                <a:gd name="T2" fmla="*/ 1613 w 1688"/>
                <a:gd name="T3" fmla="*/ 850 h 1066"/>
                <a:gd name="T4" fmla="*/ 1517 w 1688"/>
                <a:gd name="T5" fmla="*/ 471 h 1066"/>
                <a:gd name="T6" fmla="*/ 798 w 1688"/>
                <a:gd name="T7" fmla="*/ 28 h 1066"/>
                <a:gd name="T8" fmla="*/ 181 w 1688"/>
                <a:gd name="T9" fmla="*/ 333 h 1066"/>
                <a:gd name="T10" fmla="*/ 420 w 1688"/>
                <a:gd name="T11" fmla="*/ 1066 h 1066"/>
              </a:gdLst>
              <a:ahLst/>
              <a:cxnLst>
                <a:cxn ang="0">
                  <a:pos x="T0" y="T1"/>
                </a:cxn>
                <a:cxn ang="0">
                  <a:pos x="T2" y="T3"/>
                </a:cxn>
                <a:cxn ang="0">
                  <a:pos x="T4" y="T5"/>
                </a:cxn>
                <a:cxn ang="0">
                  <a:pos x="T6" y="T7"/>
                </a:cxn>
                <a:cxn ang="0">
                  <a:pos x="T8" y="T9"/>
                </a:cxn>
                <a:cxn ang="0">
                  <a:pos x="T10" y="T11"/>
                </a:cxn>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5" name="Freeform 8">
              <a:extLst>
                <a:ext uri="{FF2B5EF4-FFF2-40B4-BE49-F238E27FC236}">
                  <a16:creationId xmlns:a16="http://schemas.microsoft.com/office/drawing/2014/main" id="{72C95A87-DCDB-41C4-B774-744B3ECBE8C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49842"/>
              <a:ext cx="10334625" cy="6322075"/>
            </a:xfrm>
            <a:custGeom>
              <a:avLst/>
              <a:gdLst>
                <a:gd name="T0" fmla="*/ 1873 w 2171"/>
                <a:gd name="T1" fmla="*/ 1326 h 1326"/>
                <a:gd name="T2" fmla="*/ 1609 w 2171"/>
                <a:gd name="T3" fmla="*/ 473 h 1326"/>
                <a:gd name="T4" fmla="*/ 880 w 2171"/>
                <a:gd name="T5" fmla="*/ 63 h 1326"/>
                <a:gd name="T6" fmla="*/ 0 w 2171"/>
                <a:gd name="T7" fmla="*/ 423 h 1326"/>
              </a:gdLst>
              <a:ahLst/>
              <a:cxnLst>
                <a:cxn ang="0">
                  <a:pos x="T0" y="T1"/>
                </a:cxn>
                <a:cxn ang="0">
                  <a:pos x="T2" y="T3"/>
                </a:cxn>
                <a:cxn ang="0">
                  <a:pos x="T4" y="T5"/>
                </a:cxn>
                <a:cxn ang="0">
                  <a:pos x="T6" y="T7"/>
                </a:cxn>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6" name="Freeform 9">
              <a:extLst>
                <a:ext uri="{FF2B5EF4-FFF2-40B4-BE49-F238E27FC236}">
                  <a16:creationId xmlns:a16="http://schemas.microsoft.com/office/drawing/2014/main" id="{BCB97515-32FF-43A6-A51C-B140193ABB6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6186246"/>
              <a:ext cx="504825" cy="681527"/>
            </a:xfrm>
            <a:custGeom>
              <a:avLst/>
              <a:gdLst>
                <a:gd name="T0" fmla="*/ 0 w 106"/>
                <a:gd name="T1" fmla="*/ 0 h 143"/>
                <a:gd name="T2" fmla="*/ 106 w 106"/>
                <a:gd name="T3" fmla="*/ 143 h 143"/>
              </a:gdLst>
              <a:ahLst/>
              <a:cxnLst>
                <a:cxn ang="0">
                  <a:pos x="T0" y="T1"/>
                </a:cxn>
                <a:cxn ang="0">
                  <a:pos x="T2" y="T3"/>
                </a:cxn>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7" name="Freeform 10">
              <a:extLst>
                <a:ext uri="{FF2B5EF4-FFF2-40B4-BE49-F238E27FC236}">
                  <a16:creationId xmlns:a16="http://schemas.microsoft.com/office/drawing/2014/main" id="{9C6379D3-7045-4B76-9409-6D23D753D05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1881"/>
              <a:ext cx="11091863" cy="6923796"/>
            </a:xfrm>
            <a:custGeom>
              <a:avLst/>
              <a:gdLst>
                <a:gd name="T0" fmla="*/ 2046 w 2330"/>
                <a:gd name="T1" fmla="*/ 1452 h 1452"/>
                <a:gd name="T2" fmla="*/ 1813 w 2330"/>
                <a:gd name="T3" fmla="*/ 601 h 1452"/>
                <a:gd name="T4" fmla="*/ 956 w 2330"/>
                <a:gd name="T5" fmla="*/ 97 h 1452"/>
                <a:gd name="T6" fmla="*/ 0 w 2330"/>
                <a:gd name="T7" fmla="*/ 366 h 1452"/>
              </a:gdLst>
              <a:ahLst/>
              <a:cxnLst>
                <a:cxn ang="0">
                  <a:pos x="T0" y="T1"/>
                </a:cxn>
                <a:cxn ang="0">
                  <a:pos x="T2" y="T3"/>
                </a:cxn>
                <a:cxn ang="0">
                  <a:pos x="T4" y="T5"/>
                </a:cxn>
                <a:cxn ang="0">
                  <a:pos x="T6" y="T7"/>
                </a:cxn>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8" name="Freeform 11">
              <a:extLst>
                <a:ext uri="{FF2B5EF4-FFF2-40B4-BE49-F238E27FC236}">
                  <a16:creationId xmlns:a16="http://schemas.microsoft.com/office/drawing/2014/main" id="{7C324CDD-B30F-47DD-8627-E2171D5E839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426601" y="5579"/>
              <a:ext cx="5788025" cy="6847184"/>
            </a:xfrm>
            <a:custGeom>
              <a:avLst/>
              <a:gdLst>
                <a:gd name="T0" fmla="*/ 1094 w 1216"/>
                <a:gd name="T1" fmla="*/ 1436 h 1436"/>
                <a:gd name="T2" fmla="*/ 709 w 1216"/>
                <a:gd name="T3" fmla="*/ 551 h 1436"/>
                <a:gd name="T4" fmla="*/ 0 w 1216"/>
                <a:gd name="T5" fmla="*/ 0 h 1436"/>
              </a:gdLst>
              <a:ahLst/>
              <a:cxnLst>
                <a:cxn ang="0">
                  <a:pos x="T0" y="T1"/>
                </a:cxn>
                <a:cxn ang="0">
                  <a:pos x="T2" y="T3"/>
                </a:cxn>
                <a:cxn ang="0">
                  <a:pos x="T4" y="T5"/>
                </a:cxn>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9" name="Freeform 12">
              <a:extLst>
                <a:ext uri="{FF2B5EF4-FFF2-40B4-BE49-F238E27FC236}">
                  <a16:creationId xmlns:a16="http://schemas.microsoft.com/office/drawing/2014/main" id="{61B1C1DE-4201-4989-BE65-41ADC247255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1057275" cy="614491"/>
            </a:xfrm>
            <a:custGeom>
              <a:avLst/>
              <a:gdLst>
                <a:gd name="T0" fmla="*/ 222 w 222"/>
                <a:gd name="T1" fmla="*/ 0 h 129"/>
                <a:gd name="T2" fmla="*/ 0 w 222"/>
                <a:gd name="T3" fmla="*/ 129 h 129"/>
              </a:gdLst>
              <a:ahLst/>
              <a:cxnLst>
                <a:cxn ang="0">
                  <a:pos x="T0" y="T1"/>
                </a:cxn>
                <a:cxn ang="0">
                  <a:pos x="T2" y="T3"/>
                </a:cxn>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0" name="Freeform 13">
              <a:extLst>
                <a:ext uri="{FF2B5EF4-FFF2-40B4-BE49-F238E27FC236}">
                  <a16:creationId xmlns:a16="http://schemas.microsoft.com/office/drawing/2014/main" id="{0A9092BE-A36C-4833-8E71-2850F4AF7C3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21889" y="5579"/>
              <a:ext cx="5588000" cy="6866337"/>
            </a:xfrm>
            <a:custGeom>
              <a:avLst/>
              <a:gdLst>
                <a:gd name="T0" fmla="*/ 1067 w 1174"/>
                <a:gd name="T1" fmla="*/ 1440 h 1440"/>
                <a:gd name="T2" fmla="*/ 698 w 1174"/>
                <a:gd name="T3" fmla="*/ 577 h 1440"/>
                <a:gd name="T4" fmla="*/ 0 w 1174"/>
                <a:gd name="T5" fmla="*/ 0 h 1440"/>
              </a:gdLst>
              <a:ahLst/>
              <a:cxnLst>
                <a:cxn ang="0">
                  <a:pos x="T0" y="T1"/>
                </a:cxn>
                <a:cxn ang="0">
                  <a:pos x="T2" y="T3"/>
                </a:cxn>
                <a:cxn ang="0">
                  <a:pos x="T4" y="T5"/>
                </a:cxn>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1" name="Freeform 14">
              <a:extLst>
                <a:ext uri="{FF2B5EF4-FFF2-40B4-BE49-F238E27FC236}">
                  <a16:creationId xmlns:a16="http://schemas.microsoft.com/office/drawing/2014/main" id="{806398CC-D327-4E06-838C-31119BD56F8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790"/>
              <a:ext cx="595313" cy="352734"/>
            </a:xfrm>
            <a:custGeom>
              <a:avLst/>
              <a:gdLst>
                <a:gd name="T0" fmla="*/ 125 w 125"/>
                <a:gd name="T1" fmla="*/ 0 h 74"/>
                <a:gd name="T2" fmla="*/ 0 w 125"/>
                <a:gd name="T3" fmla="*/ 74 h 74"/>
              </a:gdLst>
              <a:ahLst/>
              <a:cxnLst>
                <a:cxn ang="0">
                  <a:pos x="T0" y="T1"/>
                </a:cxn>
                <a:cxn ang="0">
                  <a:pos x="T2" y="T3"/>
                </a:cxn>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 name="Freeform 15">
              <a:extLst>
                <a:ext uri="{FF2B5EF4-FFF2-40B4-BE49-F238E27FC236}">
                  <a16:creationId xmlns:a16="http://schemas.microsoft.com/office/drawing/2014/main" id="{1E3F0C5B-76A9-4A8F-A1CB-35C0DE83A83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012389" y="5579"/>
              <a:ext cx="5497513" cy="6866337"/>
            </a:xfrm>
            <a:custGeom>
              <a:avLst/>
              <a:gdLst>
                <a:gd name="T0" fmla="*/ 1056 w 1155"/>
                <a:gd name="T1" fmla="*/ 1440 h 1440"/>
                <a:gd name="T2" fmla="*/ 686 w 1155"/>
                <a:gd name="T3" fmla="*/ 580 h 1440"/>
                <a:gd name="T4" fmla="*/ 0 w 1155"/>
                <a:gd name="T5" fmla="*/ 0 h 1440"/>
              </a:gdLst>
              <a:ahLst/>
              <a:cxnLst>
                <a:cxn ang="0">
                  <a:pos x="T0" y="T1"/>
                </a:cxn>
                <a:cxn ang="0">
                  <a:pos x="T2" y="T3"/>
                </a:cxn>
                <a:cxn ang="0">
                  <a:pos x="T4" y="T5"/>
                </a:cxn>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 name="Freeform 16">
              <a:extLst>
                <a:ext uri="{FF2B5EF4-FFF2-40B4-BE49-F238E27FC236}">
                  <a16:creationId xmlns:a16="http://schemas.microsoft.com/office/drawing/2014/main" id="{70A741CC-E736-448A-A94E-5C8BB9711DC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357188" cy="213875"/>
            </a:xfrm>
            <a:custGeom>
              <a:avLst/>
              <a:gdLst>
                <a:gd name="T0" fmla="*/ 75 w 75"/>
                <a:gd name="T1" fmla="*/ 0 h 45"/>
                <a:gd name="T2" fmla="*/ 0 w 75"/>
                <a:gd name="T3" fmla="*/ 45 h 45"/>
              </a:gdLst>
              <a:ahLst/>
              <a:cxnLst>
                <a:cxn ang="0">
                  <a:pos x="T0" y="T1"/>
                </a:cxn>
                <a:cxn ang="0">
                  <a:pos x="T2" y="T3"/>
                </a:cxn>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 name="Freeform 17">
              <a:extLst>
                <a:ext uri="{FF2B5EF4-FFF2-40B4-BE49-F238E27FC236}">
                  <a16:creationId xmlns:a16="http://schemas.microsoft.com/office/drawing/2014/main" id="{202722D1-549B-407E-BF75-2A1E8DB5BAD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10826" y="790"/>
              <a:ext cx="5522913" cy="6871126"/>
            </a:xfrm>
            <a:custGeom>
              <a:avLst/>
              <a:gdLst>
                <a:gd name="T0" fmla="*/ 1053 w 1160"/>
                <a:gd name="T1" fmla="*/ 1441 h 1441"/>
                <a:gd name="T2" fmla="*/ 705 w 1160"/>
                <a:gd name="T3" fmla="*/ 599 h 1441"/>
                <a:gd name="T4" fmla="*/ 0 w 1160"/>
                <a:gd name="T5" fmla="*/ 0 h 1441"/>
              </a:gdLst>
              <a:ahLst/>
              <a:cxnLst>
                <a:cxn ang="0">
                  <a:pos x="T0" y="T1"/>
                </a:cxn>
                <a:cxn ang="0">
                  <a:pos x="T2" y="T3"/>
                </a:cxn>
                <a:cxn ang="0">
                  <a:pos x="T4" y="T5"/>
                </a:cxn>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 name="Freeform 18">
              <a:extLst>
                <a:ext uri="{FF2B5EF4-FFF2-40B4-BE49-F238E27FC236}">
                  <a16:creationId xmlns:a16="http://schemas.microsoft.com/office/drawing/2014/main" id="{5CA8D742-18BD-41B5-9C00-FCFFAED2575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63239" y="5579"/>
              <a:ext cx="5413375" cy="6866337"/>
            </a:xfrm>
            <a:custGeom>
              <a:avLst/>
              <a:gdLst>
                <a:gd name="T0" fmla="*/ 1040 w 1137"/>
                <a:gd name="T1" fmla="*/ 1440 h 1440"/>
                <a:gd name="T2" fmla="*/ 698 w 1137"/>
                <a:gd name="T3" fmla="*/ 611 h 1440"/>
                <a:gd name="T4" fmla="*/ 0 w 1137"/>
                <a:gd name="T5" fmla="*/ 0 h 1440"/>
              </a:gdLst>
              <a:ahLst/>
              <a:cxnLst>
                <a:cxn ang="0">
                  <a:pos x="T0" y="T1"/>
                </a:cxn>
                <a:cxn ang="0">
                  <a:pos x="T2" y="T3"/>
                </a:cxn>
                <a:cxn ang="0">
                  <a:pos x="T4" y="T5"/>
                </a:cxn>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 name="Freeform 19">
              <a:extLst>
                <a:ext uri="{FF2B5EF4-FFF2-40B4-BE49-F238E27FC236}">
                  <a16:creationId xmlns:a16="http://schemas.microsoft.com/office/drawing/2014/main" id="{8BF81081-4C33-488E-A37E-B95567D0BFA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77576" y="5579"/>
              <a:ext cx="5037138" cy="6861550"/>
            </a:xfrm>
            <a:custGeom>
              <a:avLst/>
              <a:gdLst>
                <a:gd name="T0" fmla="*/ 1011 w 1058"/>
                <a:gd name="T1" fmla="*/ 1439 h 1439"/>
                <a:gd name="T2" fmla="*/ 648 w 1058"/>
                <a:gd name="T3" fmla="*/ 617 h 1439"/>
                <a:gd name="T4" fmla="*/ 0 w 1058"/>
                <a:gd name="T5" fmla="*/ 0 h 1439"/>
              </a:gdLst>
              <a:ahLst/>
              <a:cxnLst>
                <a:cxn ang="0">
                  <a:pos x="T0" y="T1"/>
                </a:cxn>
                <a:cxn ang="0">
                  <a:pos x="T2" y="T3"/>
                </a:cxn>
                <a:cxn ang="0">
                  <a:pos x="T4" y="T5"/>
                </a:cxn>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 name="Freeform 20">
              <a:extLst>
                <a:ext uri="{FF2B5EF4-FFF2-40B4-BE49-F238E27FC236}">
                  <a16:creationId xmlns:a16="http://schemas.microsoft.com/office/drawing/2014/main" id="{462F0DE0-CEBA-420B-8032-FB60893B8E1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768289" y="5579"/>
              <a:ext cx="3417888" cy="2742066"/>
            </a:xfrm>
            <a:custGeom>
              <a:avLst/>
              <a:gdLst>
                <a:gd name="T0" fmla="*/ 718 w 718"/>
                <a:gd name="T1" fmla="*/ 575 h 575"/>
                <a:gd name="T2" fmla="*/ 0 w 718"/>
                <a:gd name="T3" fmla="*/ 0 h 575"/>
              </a:gdLst>
              <a:ahLst/>
              <a:cxnLst>
                <a:cxn ang="0">
                  <a:pos x="T0" y="T1"/>
                </a:cxn>
                <a:cxn ang="0">
                  <a:pos x="T2" y="T3"/>
                </a:cxn>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8" name="Freeform 21">
              <a:extLst>
                <a:ext uri="{FF2B5EF4-FFF2-40B4-BE49-F238E27FC236}">
                  <a16:creationId xmlns:a16="http://schemas.microsoft.com/office/drawing/2014/main" id="{79C8D19E-E3D6-45A6-BCA2-5918A37D7AC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235014" y="10367"/>
              <a:ext cx="2951163" cy="2555325"/>
            </a:xfrm>
            <a:custGeom>
              <a:avLst/>
              <a:gdLst>
                <a:gd name="T0" fmla="*/ 620 w 620"/>
                <a:gd name="T1" fmla="*/ 536 h 536"/>
                <a:gd name="T2" fmla="*/ 0 w 620"/>
                <a:gd name="T3" fmla="*/ 0 h 536"/>
              </a:gdLst>
              <a:ahLst/>
              <a:cxnLst>
                <a:cxn ang="0">
                  <a:pos x="T0" y="T1"/>
                </a:cxn>
                <a:cxn ang="0">
                  <a:pos x="T2" y="T3"/>
                </a:cxn>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9" name="Freeform 22">
              <a:extLst>
                <a:ext uri="{FF2B5EF4-FFF2-40B4-BE49-F238E27FC236}">
                  <a16:creationId xmlns:a16="http://schemas.microsoft.com/office/drawing/2014/main" id="{43280283-E04A-43CA-BFA1-F285486A2F0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20826" y="5579"/>
              <a:ext cx="2165350" cy="1358265"/>
            </a:xfrm>
            <a:custGeom>
              <a:avLst/>
              <a:gdLst>
                <a:gd name="T0" fmla="*/ 0 w 455"/>
                <a:gd name="T1" fmla="*/ 0 h 285"/>
                <a:gd name="T2" fmla="*/ 455 w 455"/>
                <a:gd name="T3" fmla="*/ 285 h 285"/>
              </a:gdLst>
              <a:ahLst/>
              <a:cxnLst>
                <a:cxn ang="0">
                  <a:pos x="T0" y="T1"/>
                </a:cxn>
                <a:cxn ang="0">
                  <a:pos x="T2" y="T3"/>
                </a:cxn>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0" name="Freeform 23">
              <a:extLst>
                <a:ext uri="{FF2B5EF4-FFF2-40B4-BE49-F238E27FC236}">
                  <a16:creationId xmlns:a16="http://schemas.microsoft.com/office/drawing/2014/main" id="{38328CB6-0FC5-4AEA-BC7E-489267CB6F1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90826" y="5579"/>
              <a:ext cx="895350" cy="534687"/>
            </a:xfrm>
            <a:custGeom>
              <a:avLst/>
              <a:gdLst>
                <a:gd name="T0" fmla="*/ 0 w 188"/>
                <a:gd name="T1" fmla="*/ 0 h 112"/>
                <a:gd name="T2" fmla="*/ 188 w 188"/>
                <a:gd name="T3" fmla="*/ 112 h 112"/>
              </a:gdLst>
              <a:ahLst/>
              <a:cxnLst>
                <a:cxn ang="0">
                  <a:pos x="T0" y="T1"/>
                </a:cxn>
                <a:cxn ang="0">
                  <a:pos x="T2" y="T3"/>
                </a:cxn>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4" name="TextBox 3">
            <a:extLst>
              <a:ext uri="{FF2B5EF4-FFF2-40B4-BE49-F238E27FC236}">
                <a16:creationId xmlns:a16="http://schemas.microsoft.com/office/drawing/2014/main" id="{37A9796C-DF9D-6341-9D40-925F0D6E4097}"/>
              </a:ext>
            </a:extLst>
          </p:cNvPr>
          <p:cNvSpPr txBox="1"/>
          <p:nvPr/>
        </p:nvSpPr>
        <p:spPr>
          <a:xfrm>
            <a:off x="1559077" y="4614901"/>
            <a:ext cx="9073846" cy="2048735"/>
          </a:xfrm>
          <a:prstGeom prst="rect">
            <a:avLst/>
          </a:prstGeom>
        </p:spPr>
        <p:txBody>
          <a:bodyPr vert="horz" lIns="228600" tIns="228600" rIns="228600" bIns="0" rtlCol="0" anchor="t">
            <a:normAutofit/>
          </a:bodyPr>
          <a:lstStyle/>
          <a:p>
            <a:pPr marL="342900" indent="-342900" defTabSz="914400">
              <a:lnSpc>
                <a:spcPct val="80000"/>
              </a:lnSpc>
              <a:spcBef>
                <a:spcPct val="0"/>
              </a:spcBef>
              <a:spcAft>
                <a:spcPts val="600"/>
              </a:spcAft>
              <a:buFont typeface="Arial" panose="020B0604020202020204" pitchFamily="34" charset="0"/>
              <a:buChar char="•"/>
            </a:pPr>
            <a:r>
              <a:rPr lang="en-US" sz="2300" spc="-150" dirty="0">
                <a:solidFill>
                  <a:schemeClr val="tx2"/>
                </a:solidFill>
                <a:latin typeface="+mj-lt"/>
                <a:ea typeface="+mj-ea"/>
                <a:cs typeface="+mj-cs"/>
              </a:rPr>
              <a:t>When charting the Google Trends scores for “</a:t>
            </a:r>
            <a:r>
              <a:rPr lang="en-US" sz="2300" spc="-150" dirty="0" err="1">
                <a:solidFill>
                  <a:schemeClr val="tx2"/>
                </a:solidFill>
                <a:latin typeface="+mj-lt"/>
                <a:ea typeface="+mj-ea"/>
                <a:cs typeface="+mj-cs"/>
              </a:rPr>
              <a:t>yeezy</a:t>
            </a:r>
            <a:r>
              <a:rPr lang="en-US" sz="2300" spc="-150" dirty="0">
                <a:solidFill>
                  <a:schemeClr val="tx2"/>
                </a:solidFill>
                <a:latin typeface="+mj-lt"/>
                <a:ea typeface="+mj-ea"/>
                <a:cs typeface="+mj-cs"/>
              </a:rPr>
              <a:t>” vs sales data, we noticed a lesser correlation</a:t>
            </a:r>
          </a:p>
        </p:txBody>
      </p:sp>
      <p:sp>
        <p:nvSpPr>
          <p:cNvPr id="112" name="Isosceles Triangle 39">
            <a:extLst>
              <a:ext uri="{FF2B5EF4-FFF2-40B4-BE49-F238E27FC236}">
                <a16:creationId xmlns:a16="http://schemas.microsoft.com/office/drawing/2014/main" id="{4F37E7FB-7372-47E3-914E-7CF7E94B1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892384" y="4386808"/>
            <a:ext cx="407233" cy="351063"/>
          </a:xfrm>
          <a:prstGeom prst="triangle">
            <a:avLst/>
          </a:prstGeom>
          <a:solidFill>
            <a:srgbClr val="F78E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a:extLst>
              <a:ext uri="{FF2B5EF4-FFF2-40B4-BE49-F238E27FC236}">
                <a16:creationId xmlns:a16="http://schemas.microsoft.com/office/drawing/2014/main" id="{16E168E2-3256-43A5-9298-9E5A6AE8F7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2847" y="954593"/>
            <a:ext cx="6086306" cy="3432215"/>
          </a:xfrm>
          <a:prstGeom prst="rect">
            <a:avLst/>
          </a:prstGeom>
          <a:solidFill>
            <a:schemeClr val="bg1"/>
          </a:solidFill>
          <a:ln w="19050">
            <a:solidFill>
              <a:srgbClr val="F78E87"/>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lose up of a map&#10;&#10;Description automatically generated">
            <a:extLst>
              <a:ext uri="{FF2B5EF4-FFF2-40B4-BE49-F238E27FC236}">
                <a16:creationId xmlns:a16="http://schemas.microsoft.com/office/drawing/2014/main" id="{A145FA5D-F343-1747-BF5B-8F1A058C2FA1}"/>
              </a:ext>
            </a:extLst>
          </p:cNvPr>
          <p:cNvPicPr>
            <a:picLocks noChangeAspect="1"/>
          </p:cNvPicPr>
          <p:nvPr/>
        </p:nvPicPr>
        <p:blipFill rotWithShape="1">
          <a:blip r:embed="rId3"/>
          <a:srcRect l="3827"/>
          <a:stretch/>
        </p:blipFill>
        <p:spPr>
          <a:xfrm>
            <a:off x="3215640" y="1120792"/>
            <a:ext cx="5760720" cy="3099816"/>
          </a:xfrm>
          <a:prstGeom prst="rect">
            <a:avLst/>
          </a:prstGeom>
          <a:ln w="12700">
            <a:noFill/>
          </a:ln>
        </p:spPr>
      </p:pic>
      <p:sp>
        <p:nvSpPr>
          <p:cNvPr id="2" name="TextBox 1">
            <a:extLst>
              <a:ext uri="{FF2B5EF4-FFF2-40B4-BE49-F238E27FC236}">
                <a16:creationId xmlns:a16="http://schemas.microsoft.com/office/drawing/2014/main" id="{1F550658-00E4-FC44-B60E-AD824C230AE1}"/>
              </a:ext>
            </a:extLst>
          </p:cNvPr>
          <p:cNvSpPr txBox="1"/>
          <p:nvPr/>
        </p:nvSpPr>
        <p:spPr>
          <a:xfrm>
            <a:off x="3035873" y="532771"/>
            <a:ext cx="6120254" cy="369332"/>
          </a:xfrm>
          <a:prstGeom prst="rect">
            <a:avLst/>
          </a:prstGeom>
          <a:noFill/>
        </p:spPr>
        <p:txBody>
          <a:bodyPr wrap="square" rtlCol="0">
            <a:spAutoFit/>
          </a:bodyPr>
          <a:lstStyle/>
          <a:p>
            <a:r>
              <a:rPr lang="en-US" dirty="0"/>
              <a:t>Yeezy Sales by Social Media Correlation (Top 5 States)</a:t>
            </a:r>
          </a:p>
        </p:txBody>
      </p:sp>
    </p:spTree>
    <p:extLst>
      <p:ext uri="{BB962C8B-B14F-4D97-AF65-F5344CB8AC3E}">
        <p14:creationId xmlns:p14="http://schemas.microsoft.com/office/powerpoint/2010/main" val="6881389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E8DD8E1A-9945-4DBA-BC40-7A028BF32D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3" name="Freeform 5">
              <a:extLst>
                <a:ext uri="{FF2B5EF4-FFF2-40B4-BE49-F238E27FC236}">
                  <a16:creationId xmlns:a16="http://schemas.microsoft.com/office/drawing/2014/main" id="{FE1C52F1-9DDF-4839-9B8F-25F7F8D42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6">
              <a:extLst>
                <a:ext uri="{FF2B5EF4-FFF2-40B4-BE49-F238E27FC236}">
                  <a16:creationId xmlns:a16="http://schemas.microsoft.com/office/drawing/2014/main" id="{DB25E450-AEBE-4B5B-9CD7-7DDA5128D0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 name="Freeform 7">
              <a:extLst>
                <a:ext uri="{FF2B5EF4-FFF2-40B4-BE49-F238E27FC236}">
                  <a16:creationId xmlns:a16="http://schemas.microsoft.com/office/drawing/2014/main" id="{D57AF4B2-B19E-4839-9D9C-06AD5370C3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 name="Freeform 8">
              <a:extLst>
                <a:ext uri="{FF2B5EF4-FFF2-40B4-BE49-F238E27FC236}">
                  <a16:creationId xmlns:a16="http://schemas.microsoft.com/office/drawing/2014/main" id="{2949CEBF-F4A7-44B2-8A3B-22558718F7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9">
              <a:extLst>
                <a:ext uri="{FF2B5EF4-FFF2-40B4-BE49-F238E27FC236}">
                  <a16:creationId xmlns:a16="http://schemas.microsoft.com/office/drawing/2014/main" id="{28EAA589-93ED-485D-96BB-B9B21EC96B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8" name="Freeform 10">
              <a:extLst>
                <a:ext uri="{FF2B5EF4-FFF2-40B4-BE49-F238E27FC236}">
                  <a16:creationId xmlns:a16="http://schemas.microsoft.com/office/drawing/2014/main" id="{4BB4F238-A1F2-45F6-9074-18C4A9F921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9" name="Freeform 11">
              <a:extLst>
                <a:ext uri="{FF2B5EF4-FFF2-40B4-BE49-F238E27FC236}">
                  <a16:creationId xmlns:a16="http://schemas.microsoft.com/office/drawing/2014/main" id="{1C658EE5-B46E-48ED-822D-1C3F08ECAD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2">
              <a:extLst>
                <a:ext uri="{FF2B5EF4-FFF2-40B4-BE49-F238E27FC236}">
                  <a16:creationId xmlns:a16="http://schemas.microsoft.com/office/drawing/2014/main" id="{82AA74BE-73A4-4ADC-B86C-833704C0C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3">
              <a:extLst>
                <a:ext uri="{FF2B5EF4-FFF2-40B4-BE49-F238E27FC236}">
                  <a16:creationId xmlns:a16="http://schemas.microsoft.com/office/drawing/2014/main" id="{2018BD4B-A593-4075-9FDB-4739C6D53D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4">
              <a:extLst>
                <a:ext uri="{FF2B5EF4-FFF2-40B4-BE49-F238E27FC236}">
                  <a16:creationId xmlns:a16="http://schemas.microsoft.com/office/drawing/2014/main" id="{0D16E44B-CE60-491F-B907-D02B0B1EE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5">
              <a:extLst>
                <a:ext uri="{FF2B5EF4-FFF2-40B4-BE49-F238E27FC236}">
                  <a16:creationId xmlns:a16="http://schemas.microsoft.com/office/drawing/2014/main" id="{2DFA7256-7E90-44B6-8E90-2111C1A1F6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6">
              <a:extLst>
                <a:ext uri="{FF2B5EF4-FFF2-40B4-BE49-F238E27FC236}">
                  <a16:creationId xmlns:a16="http://schemas.microsoft.com/office/drawing/2014/main" id="{CE31CD09-2348-4B3A-9C97-CEECA4ABC0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7">
              <a:extLst>
                <a:ext uri="{FF2B5EF4-FFF2-40B4-BE49-F238E27FC236}">
                  <a16:creationId xmlns:a16="http://schemas.microsoft.com/office/drawing/2014/main" id="{4E5422EF-93F2-41A9-B30F-9EFE9241DE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18">
              <a:extLst>
                <a:ext uri="{FF2B5EF4-FFF2-40B4-BE49-F238E27FC236}">
                  <a16:creationId xmlns:a16="http://schemas.microsoft.com/office/drawing/2014/main" id="{7920E29F-BB48-485F-95FF-5C372339C4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19">
              <a:extLst>
                <a:ext uri="{FF2B5EF4-FFF2-40B4-BE49-F238E27FC236}">
                  <a16:creationId xmlns:a16="http://schemas.microsoft.com/office/drawing/2014/main" id="{ACFDB0E0-ECEB-4EEB-925D-4BE22979C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8" name="Freeform 20">
              <a:extLst>
                <a:ext uri="{FF2B5EF4-FFF2-40B4-BE49-F238E27FC236}">
                  <a16:creationId xmlns:a16="http://schemas.microsoft.com/office/drawing/2014/main" id="{30CE2542-FFC2-4E6A-9F84-265FE415D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9" name="Freeform 21">
              <a:extLst>
                <a:ext uri="{FF2B5EF4-FFF2-40B4-BE49-F238E27FC236}">
                  <a16:creationId xmlns:a16="http://schemas.microsoft.com/office/drawing/2014/main" id="{2864C497-B900-4D3E-895C-A2A823A3C4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30" name="Freeform 22">
              <a:extLst>
                <a:ext uri="{FF2B5EF4-FFF2-40B4-BE49-F238E27FC236}">
                  <a16:creationId xmlns:a16="http://schemas.microsoft.com/office/drawing/2014/main" id="{26441ED2-272A-4395-9966-F5B1C8D3F5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3">
              <a:extLst>
                <a:ext uri="{FF2B5EF4-FFF2-40B4-BE49-F238E27FC236}">
                  <a16:creationId xmlns:a16="http://schemas.microsoft.com/office/drawing/2014/main" id="{701CA35D-3DE0-4BE9-96A9-31A6F24DB8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2" name="Freeform 24">
              <a:extLst>
                <a:ext uri="{FF2B5EF4-FFF2-40B4-BE49-F238E27FC236}">
                  <a16:creationId xmlns:a16="http://schemas.microsoft.com/office/drawing/2014/main" id="{C9367E8C-A75F-4D57-8B79-1B3EEDFD83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3" name="Freeform 25">
              <a:extLst>
                <a:ext uri="{FF2B5EF4-FFF2-40B4-BE49-F238E27FC236}">
                  <a16:creationId xmlns:a16="http://schemas.microsoft.com/office/drawing/2014/main" id="{0846F98D-8409-4D6C-B830-625CC19EB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35" name="Group 34">
            <a:extLst>
              <a:ext uri="{FF2B5EF4-FFF2-40B4-BE49-F238E27FC236}">
                <a16:creationId xmlns:a16="http://schemas.microsoft.com/office/drawing/2014/main" id="{F35369DB-627C-41BD-9041-6426E8BF66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470421"/>
            <a:chOff x="697883" y="1816768"/>
            <a:chExt cx="3674476" cy="3470421"/>
          </a:xfrm>
        </p:grpSpPr>
        <p:sp>
          <p:nvSpPr>
            <p:cNvPr id="36" name="Rectangle 35">
              <a:extLst>
                <a:ext uri="{FF2B5EF4-FFF2-40B4-BE49-F238E27FC236}">
                  <a16:creationId xmlns:a16="http://schemas.microsoft.com/office/drawing/2014/main" id="{9BA15987-DDC0-4CAB-AF5B-7D11E25D20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7" name="Isosceles Triangle 22">
              <a:extLst>
                <a:ext uri="{FF2B5EF4-FFF2-40B4-BE49-F238E27FC236}">
                  <a16:creationId xmlns:a16="http://schemas.microsoft.com/office/drawing/2014/main" id="{9B6DF8F2-BD4C-48F5-8CDC-95B311500F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8" name="Rectangle 37">
              <a:extLst>
                <a:ext uri="{FF2B5EF4-FFF2-40B4-BE49-F238E27FC236}">
                  <a16:creationId xmlns:a16="http://schemas.microsoft.com/office/drawing/2014/main" id="{8E989FB2-D6DE-43D1-84D5-1C80F99012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useBgFill="1">
        <p:nvSpPr>
          <p:cNvPr id="40" name="Rectangle 39">
            <a:extLst>
              <a:ext uri="{FF2B5EF4-FFF2-40B4-BE49-F238E27FC236}">
                <a16:creationId xmlns:a16="http://schemas.microsoft.com/office/drawing/2014/main" id="{828D1E49-2A21-4A83-A0E0-FB1597B4B2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088B852E-5494-418B-A833-75CF016A9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43" name="Freeform 5">
              <a:extLst>
                <a:ext uri="{FF2B5EF4-FFF2-40B4-BE49-F238E27FC236}">
                  <a16:creationId xmlns:a16="http://schemas.microsoft.com/office/drawing/2014/main" id="{DF31E3C1-1A46-4329-9F80-B576692FEE4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4" name="Freeform 6">
              <a:extLst>
                <a:ext uri="{FF2B5EF4-FFF2-40B4-BE49-F238E27FC236}">
                  <a16:creationId xmlns:a16="http://schemas.microsoft.com/office/drawing/2014/main" id="{294B4592-99CA-47B1-816F-CE2D44F65BB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 name="Freeform 7">
              <a:extLst>
                <a:ext uri="{FF2B5EF4-FFF2-40B4-BE49-F238E27FC236}">
                  <a16:creationId xmlns:a16="http://schemas.microsoft.com/office/drawing/2014/main" id="{BF690E4C-72F8-4AC5-AF99-562763CC67B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Freeform 8">
              <a:extLst>
                <a:ext uri="{FF2B5EF4-FFF2-40B4-BE49-F238E27FC236}">
                  <a16:creationId xmlns:a16="http://schemas.microsoft.com/office/drawing/2014/main" id="{F834CDD4-CAB8-4ACC-9AAC-5399C743DEC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Freeform 9">
              <a:extLst>
                <a:ext uri="{FF2B5EF4-FFF2-40B4-BE49-F238E27FC236}">
                  <a16:creationId xmlns:a16="http://schemas.microsoft.com/office/drawing/2014/main" id="{1AEB045A-6821-475B-A28E-047437ABEF5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Freeform 10">
              <a:extLst>
                <a:ext uri="{FF2B5EF4-FFF2-40B4-BE49-F238E27FC236}">
                  <a16:creationId xmlns:a16="http://schemas.microsoft.com/office/drawing/2014/main" id="{D9B790C0-3D34-4626-BAFB-6EB473F40C7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Freeform 11">
              <a:extLst>
                <a:ext uri="{FF2B5EF4-FFF2-40B4-BE49-F238E27FC236}">
                  <a16:creationId xmlns:a16="http://schemas.microsoft.com/office/drawing/2014/main" id="{EDA4D87F-91A4-4628-9A6E-F01820A7EE5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Freeform 12">
              <a:extLst>
                <a:ext uri="{FF2B5EF4-FFF2-40B4-BE49-F238E27FC236}">
                  <a16:creationId xmlns:a16="http://schemas.microsoft.com/office/drawing/2014/main" id="{045DAB88-124C-459C-A889-DAE9C9BE285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Freeform 13">
              <a:extLst>
                <a:ext uri="{FF2B5EF4-FFF2-40B4-BE49-F238E27FC236}">
                  <a16:creationId xmlns:a16="http://schemas.microsoft.com/office/drawing/2014/main" id="{85D44010-1DAA-4CAC-B83F-7E3E8C455D4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Freeform 14">
              <a:extLst>
                <a:ext uri="{FF2B5EF4-FFF2-40B4-BE49-F238E27FC236}">
                  <a16:creationId xmlns:a16="http://schemas.microsoft.com/office/drawing/2014/main" id="{E8C01D66-5C93-4A2E-AA74-DE97574EA4E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Freeform 15">
              <a:extLst>
                <a:ext uri="{FF2B5EF4-FFF2-40B4-BE49-F238E27FC236}">
                  <a16:creationId xmlns:a16="http://schemas.microsoft.com/office/drawing/2014/main" id="{E2E1A6E1-6C4A-47D3-81E2-9F8624F1BB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 name="Freeform 16">
              <a:extLst>
                <a:ext uri="{FF2B5EF4-FFF2-40B4-BE49-F238E27FC236}">
                  <a16:creationId xmlns:a16="http://schemas.microsoft.com/office/drawing/2014/main" id="{3E849CB5-4526-49DC-B77B-A20FDB7FFD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Freeform 17">
              <a:extLst>
                <a:ext uri="{FF2B5EF4-FFF2-40B4-BE49-F238E27FC236}">
                  <a16:creationId xmlns:a16="http://schemas.microsoft.com/office/drawing/2014/main" id="{5A18C8A4-FB2A-44C1-93D3-26C6DDFE0CC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 name="Freeform 18">
              <a:extLst>
                <a:ext uri="{FF2B5EF4-FFF2-40B4-BE49-F238E27FC236}">
                  <a16:creationId xmlns:a16="http://schemas.microsoft.com/office/drawing/2014/main" id="{85D014FD-8C5A-4071-B19E-4910AAB6186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7" name="Freeform 19">
              <a:extLst>
                <a:ext uri="{FF2B5EF4-FFF2-40B4-BE49-F238E27FC236}">
                  <a16:creationId xmlns:a16="http://schemas.microsoft.com/office/drawing/2014/main" id="{A37D7262-3596-4026-9AD4-E94332E5260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8" name="Freeform 20">
              <a:extLst>
                <a:ext uri="{FF2B5EF4-FFF2-40B4-BE49-F238E27FC236}">
                  <a16:creationId xmlns:a16="http://schemas.microsoft.com/office/drawing/2014/main" id="{187E37E0-AAC3-4B33-AF36-334ACCBD33C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1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9" name="Freeform 21">
              <a:extLst>
                <a:ext uri="{FF2B5EF4-FFF2-40B4-BE49-F238E27FC236}">
                  <a16:creationId xmlns:a16="http://schemas.microsoft.com/office/drawing/2014/main" id="{409758BB-8A0E-4BEB-BC0C-F410AD98CDD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1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 name="Freeform 22">
              <a:extLst>
                <a:ext uri="{FF2B5EF4-FFF2-40B4-BE49-F238E27FC236}">
                  <a16:creationId xmlns:a16="http://schemas.microsoft.com/office/drawing/2014/main" id="{97C4EFE2-9D25-4978-BD9A-873B4927021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 name="Freeform 23">
              <a:extLst>
                <a:ext uri="{FF2B5EF4-FFF2-40B4-BE49-F238E27FC236}">
                  <a16:creationId xmlns:a16="http://schemas.microsoft.com/office/drawing/2014/main" id="{9CCAF82A-A0E0-4B55-A97B-EFFAE79AF7D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 name="Freeform 24">
              <a:extLst>
                <a:ext uri="{FF2B5EF4-FFF2-40B4-BE49-F238E27FC236}">
                  <a16:creationId xmlns:a16="http://schemas.microsoft.com/office/drawing/2014/main" id="{4F800DD8-3954-4F73-8807-16F1CFAC1E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 name="Freeform 25">
              <a:extLst>
                <a:ext uri="{FF2B5EF4-FFF2-40B4-BE49-F238E27FC236}">
                  <a16:creationId xmlns:a16="http://schemas.microsoft.com/office/drawing/2014/main" id="{84E1C91A-4B06-4852-918C-6380FA986BB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4" name="Title 3">
            <a:extLst>
              <a:ext uri="{FF2B5EF4-FFF2-40B4-BE49-F238E27FC236}">
                <a16:creationId xmlns:a16="http://schemas.microsoft.com/office/drawing/2014/main" id="{529C9C90-42A7-D745-89FE-BF986C6BD3B5}"/>
              </a:ext>
            </a:extLst>
          </p:cNvPr>
          <p:cNvSpPr>
            <a:spLocks noGrp="1"/>
          </p:cNvSpPr>
          <p:nvPr>
            <p:ph type="title"/>
          </p:nvPr>
        </p:nvSpPr>
        <p:spPr>
          <a:xfrm>
            <a:off x="904877" y="795527"/>
            <a:ext cx="10488547" cy="1190912"/>
          </a:xfrm>
        </p:spPr>
        <p:txBody>
          <a:bodyPr vert="horz" lIns="228600" tIns="228600" rIns="228600" bIns="228600" rtlCol="0" anchor="ctr">
            <a:normAutofit/>
          </a:bodyPr>
          <a:lstStyle/>
          <a:p>
            <a:r>
              <a:rPr lang="en-US" sz="4000" dirty="0">
                <a:solidFill>
                  <a:schemeClr val="tx2"/>
                </a:solidFill>
              </a:rPr>
              <a:t>Ye-</a:t>
            </a:r>
            <a:r>
              <a:rPr lang="en-US" sz="4000" dirty="0" err="1">
                <a:solidFill>
                  <a:schemeClr val="tx2"/>
                </a:solidFill>
              </a:rPr>
              <a:t>nited</a:t>
            </a:r>
            <a:r>
              <a:rPr lang="en-US" sz="4000" dirty="0">
                <a:solidFill>
                  <a:schemeClr val="tx2"/>
                </a:solidFill>
              </a:rPr>
              <a:t> States of Virgil</a:t>
            </a:r>
          </a:p>
        </p:txBody>
      </p:sp>
      <p:sp>
        <p:nvSpPr>
          <p:cNvPr id="65" name="Rectangle 64">
            <a:extLst>
              <a:ext uri="{FF2B5EF4-FFF2-40B4-BE49-F238E27FC236}">
                <a16:creationId xmlns:a16="http://schemas.microsoft.com/office/drawing/2014/main" id="{E972DE0D-2E53-4159-ABD3-C601524262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030" y="2250281"/>
            <a:ext cx="4959318" cy="3678237"/>
          </a:xfrm>
          <a:prstGeom prst="rect">
            <a:avLst/>
          </a:prstGeom>
          <a:solidFill>
            <a:schemeClr val="bg1"/>
          </a:solidFill>
          <a:ln w="19050">
            <a:solidFill>
              <a:srgbClr val="D6664A"/>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indoor, cake, large, decorated&#10;&#10;Description automatically generated">
            <a:extLst>
              <a:ext uri="{FF2B5EF4-FFF2-40B4-BE49-F238E27FC236}">
                <a16:creationId xmlns:a16="http://schemas.microsoft.com/office/drawing/2014/main" id="{24D4D1D1-7180-E74E-90D1-5126C8D6FF56}"/>
              </a:ext>
            </a:extLst>
          </p:cNvPr>
          <p:cNvPicPr>
            <a:picLocks noChangeAspect="1"/>
          </p:cNvPicPr>
          <p:nvPr/>
        </p:nvPicPr>
        <p:blipFill rotWithShape="1">
          <a:blip r:embed="rId3"/>
          <a:srcRect b="881"/>
          <a:stretch/>
        </p:blipFill>
        <p:spPr>
          <a:xfrm>
            <a:off x="1103257" y="2788093"/>
            <a:ext cx="4626864" cy="2602612"/>
          </a:xfrm>
          <a:prstGeom prst="rect">
            <a:avLst/>
          </a:prstGeom>
          <a:ln w="12700">
            <a:noFill/>
          </a:ln>
        </p:spPr>
      </p:pic>
      <p:sp>
        <p:nvSpPr>
          <p:cNvPr id="7" name="Text Placeholder 6">
            <a:extLst>
              <a:ext uri="{FF2B5EF4-FFF2-40B4-BE49-F238E27FC236}">
                <a16:creationId xmlns:a16="http://schemas.microsoft.com/office/drawing/2014/main" id="{8E638970-C573-FE48-9C98-6779008742E0}"/>
              </a:ext>
            </a:extLst>
          </p:cNvPr>
          <p:cNvSpPr>
            <a:spLocks noGrp="1"/>
          </p:cNvSpPr>
          <p:nvPr>
            <p:ph type="body" sz="half" idx="2"/>
          </p:nvPr>
        </p:nvSpPr>
        <p:spPr>
          <a:xfrm>
            <a:off x="6380703" y="2228850"/>
            <a:ext cx="5028928" cy="3699669"/>
          </a:xfrm>
        </p:spPr>
        <p:txBody>
          <a:bodyPr vert="horz" lIns="91440" tIns="45720" rIns="91440" bIns="45720" rtlCol="0" anchor="ctr">
            <a:normAutofit/>
          </a:bodyPr>
          <a:lstStyle/>
          <a:p>
            <a:pPr marL="285750" indent="-285750" algn="l">
              <a:buClr>
                <a:srgbClr val="D6664A"/>
              </a:buClr>
              <a:buFont typeface="Arial" panose="020B0604020202020204" pitchFamily="34" charset="0"/>
              <a:buChar char="•"/>
            </a:pPr>
            <a:r>
              <a:rPr lang="en-US" dirty="0">
                <a:solidFill>
                  <a:schemeClr val="tx1"/>
                </a:solidFill>
              </a:rPr>
              <a:t>In the spirit of the upcoming presidential election, we wanted to see who would win the cultural battle for America's Top Designer</a:t>
            </a:r>
          </a:p>
          <a:p>
            <a:pPr marL="285750" indent="-285750" algn="l">
              <a:buClr>
                <a:srgbClr val="D6664A"/>
              </a:buClr>
              <a:buFont typeface="Arial" panose="020B0604020202020204" pitchFamily="34" charset="0"/>
              <a:buChar char="•"/>
            </a:pPr>
            <a:r>
              <a:rPr lang="en-US" dirty="0">
                <a:solidFill>
                  <a:schemeClr val="tx1"/>
                </a:solidFill>
              </a:rPr>
              <a:t>People say "Money talks", so we used sales dollars to represent votes</a:t>
            </a:r>
          </a:p>
          <a:p>
            <a:pPr marL="285750" indent="-285750" algn="l">
              <a:buClr>
                <a:srgbClr val="D6664A"/>
              </a:buClr>
              <a:buFont typeface="Arial" panose="020B0604020202020204" pitchFamily="34" charset="0"/>
              <a:buChar char="•"/>
            </a:pPr>
            <a:r>
              <a:rPr lang="en-US" dirty="0">
                <a:solidFill>
                  <a:schemeClr val="tx1"/>
                </a:solidFill>
              </a:rPr>
              <a:t>Virgil won a plurality of both number of states and populous states, so Virgil Did It Again™</a:t>
            </a:r>
          </a:p>
        </p:txBody>
      </p:sp>
    </p:spTree>
    <p:extLst>
      <p:ext uri="{BB962C8B-B14F-4D97-AF65-F5344CB8AC3E}">
        <p14:creationId xmlns:p14="http://schemas.microsoft.com/office/powerpoint/2010/main" val="33911795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05453BB-1434-E945-962E-C5DC342391AA}"/>
              </a:ext>
            </a:extLst>
          </p:cNvPr>
          <p:cNvSpPr>
            <a:spLocks noGrp="1"/>
          </p:cNvSpPr>
          <p:nvPr>
            <p:ph type="title"/>
          </p:nvPr>
        </p:nvSpPr>
        <p:spPr>
          <a:xfrm>
            <a:off x="3350888" y="1229778"/>
            <a:ext cx="5490224" cy="622171"/>
          </a:xfrm>
        </p:spPr>
        <p:txBody>
          <a:bodyPr>
            <a:normAutofit fontScale="90000"/>
          </a:bodyPr>
          <a:lstStyle/>
          <a:p>
            <a:r>
              <a:rPr lang="en-US" dirty="0"/>
              <a:t>Conclusions</a:t>
            </a:r>
          </a:p>
        </p:txBody>
      </p:sp>
    </p:spTree>
    <p:extLst>
      <p:ext uri="{BB962C8B-B14F-4D97-AF65-F5344CB8AC3E}">
        <p14:creationId xmlns:p14="http://schemas.microsoft.com/office/powerpoint/2010/main" val="36990561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1" name="Group 70">
            <a:extLst>
              <a:ext uri="{FF2B5EF4-FFF2-40B4-BE49-F238E27FC236}">
                <a16:creationId xmlns:a16="http://schemas.microsoft.com/office/drawing/2014/main" id="{E8DD8E1A-9945-4DBA-BC40-7A028BF32D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72" name="Freeform 5">
              <a:extLst>
                <a:ext uri="{FF2B5EF4-FFF2-40B4-BE49-F238E27FC236}">
                  <a16:creationId xmlns:a16="http://schemas.microsoft.com/office/drawing/2014/main" id="{FE1C52F1-9DDF-4839-9B8F-25F7F8D42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3" name="Freeform 6">
              <a:extLst>
                <a:ext uri="{FF2B5EF4-FFF2-40B4-BE49-F238E27FC236}">
                  <a16:creationId xmlns:a16="http://schemas.microsoft.com/office/drawing/2014/main" id="{DB25E450-AEBE-4B5B-9CD7-7DDA5128D0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4" name="Freeform 7">
              <a:extLst>
                <a:ext uri="{FF2B5EF4-FFF2-40B4-BE49-F238E27FC236}">
                  <a16:creationId xmlns:a16="http://schemas.microsoft.com/office/drawing/2014/main" id="{D57AF4B2-B19E-4839-9D9C-06AD5370C3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5" name="Freeform 8">
              <a:extLst>
                <a:ext uri="{FF2B5EF4-FFF2-40B4-BE49-F238E27FC236}">
                  <a16:creationId xmlns:a16="http://schemas.microsoft.com/office/drawing/2014/main" id="{2949CEBF-F4A7-44B2-8A3B-22558718F7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6" name="Freeform 9">
              <a:extLst>
                <a:ext uri="{FF2B5EF4-FFF2-40B4-BE49-F238E27FC236}">
                  <a16:creationId xmlns:a16="http://schemas.microsoft.com/office/drawing/2014/main" id="{28EAA589-93ED-485D-96BB-B9B21EC96B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7" name="Freeform 10">
              <a:extLst>
                <a:ext uri="{FF2B5EF4-FFF2-40B4-BE49-F238E27FC236}">
                  <a16:creationId xmlns:a16="http://schemas.microsoft.com/office/drawing/2014/main" id="{4BB4F238-A1F2-45F6-9074-18C4A9F921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8" name="Freeform 11">
              <a:extLst>
                <a:ext uri="{FF2B5EF4-FFF2-40B4-BE49-F238E27FC236}">
                  <a16:creationId xmlns:a16="http://schemas.microsoft.com/office/drawing/2014/main" id="{1C658EE5-B46E-48ED-822D-1C3F08ECAD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12">
              <a:extLst>
                <a:ext uri="{FF2B5EF4-FFF2-40B4-BE49-F238E27FC236}">
                  <a16:creationId xmlns:a16="http://schemas.microsoft.com/office/drawing/2014/main" id="{82AA74BE-73A4-4ADC-B86C-833704C0C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13">
              <a:extLst>
                <a:ext uri="{FF2B5EF4-FFF2-40B4-BE49-F238E27FC236}">
                  <a16:creationId xmlns:a16="http://schemas.microsoft.com/office/drawing/2014/main" id="{2018BD4B-A593-4075-9FDB-4739C6D53D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14">
              <a:extLst>
                <a:ext uri="{FF2B5EF4-FFF2-40B4-BE49-F238E27FC236}">
                  <a16:creationId xmlns:a16="http://schemas.microsoft.com/office/drawing/2014/main" id="{0D16E44B-CE60-491F-B907-D02B0B1EE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5">
              <a:extLst>
                <a:ext uri="{FF2B5EF4-FFF2-40B4-BE49-F238E27FC236}">
                  <a16:creationId xmlns:a16="http://schemas.microsoft.com/office/drawing/2014/main" id="{2DFA7256-7E90-44B6-8E90-2111C1A1F6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6">
              <a:extLst>
                <a:ext uri="{FF2B5EF4-FFF2-40B4-BE49-F238E27FC236}">
                  <a16:creationId xmlns:a16="http://schemas.microsoft.com/office/drawing/2014/main" id="{CE31CD09-2348-4B3A-9C97-CEECA4ABC0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7">
              <a:extLst>
                <a:ext uri="{FF2B5EF4-FFF2-40B4-BE49-F238E27FC236}">
                  <a16:creationId xmlns:a16="http://schemas.microsoft.com/office/drawing/2014/main" id="{4E5422EF-93F2-41A9-B30F-9EFE9241DE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8">
              <a:extLst>
                <a:ext uri="{FF2B5EF4-FFF2-40B4-BE49-F238E27FC236}">
                  <a16:creationId xmlns:a16="http://schemas.microsoft.com/office/drawing/2014/main" id="{7920E29F-BB48-485F-95FF-5C372339C4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9">
              <a:extLst>
                <a:ext uri="{FF2B5EF4-FFF2-40B4-BE49-F238E27FC236}">
                  <a16:creationId xmlns:a16="http://schemas.microsoft.com/office/drawing/2014/main" id="{ACFDB0E0-ECEB-4EEB-925D-4BE22979C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20">
              <a:extLst>
                <a:ext uri="{FF2B5EF4-FFF2-40B4-BE49-F238E27FC236}">
                  <a16:creationId xmlns:a16="http://schemas.microsoft.com/office/drawing/2014/main" id="{30CE2542-FFC2-4E6A-9F84-265FE415D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8" name="Freeform 21">
              <a:extLst>
                <a:ext uri="{FF2B5EF4-FFF2-40B4-BE49-F238E27FC236}">
                  <a16:creationId xmlns:a16="http://schemas.microsoft.com/office/drawing/2014/main" id="{2864C497-B900-4D3E-895C-A2A823A3C4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89" name="Freeform 22">
              <a:extLst>
                <a:ext uri="{FF2B5EF4-FFF2-40B4-BE49-F238E27FC236}">
                  <a16:creationId xmlns:a16="http://schemas.microsoft.com/office/drawing/2014/main" id="{26441ED2-272A-4395-9966-F5B1C8D3F5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3">
              <a:extLst>
                <a:ext uri="{FF2B5EF4-FFF2-40B4-BE49-F238E27FC236}">
                  <a16:creationId xmlns:a16="http://schemas.microsoft.com/office/drawing/2014/main" id="{701CA35D-3DE0-4BE9-96A9-31A6F24DB8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4">
              <a:extLst>
                <a:ext uri="{FF2B5EF4-FFF2-40B4-BE49-F238E27FC236}">
                  <a16:creationId xmlns:a16="http://schemas.microsoft.com/office/drawing/2014/main" id="{C9367E8C-A75F-4D57-8B79-1B3EEDFD83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25">
              <a:extLst>
                <a:ext uri="{FF2B5EF4-FFF2-40B4-BE49-F238E27FC236}">
                  <a16:creationId xmlns:a16="http://schemas.microsoft.com/office/drawing/2014/main" id="{0846F98D-8409-4D6C-B830-625CC19EB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4" name="Group 93">
            <a:extLst>
              <a:ext uri="{FF2B5EF4-FFF2-40B4-BE49-F238E27FC236}">
                <a16:creationId xmlns:a16="http://schemas.microsoft.com/office/drawing/2014/main" id="{F35369DB-627C-41BD-9041-6426E8BF66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470421"/>
            <a:chOff x="697883" y="1816768"/>
            <a:chExt cx="3674476" cy="3470421"/>
          </a:xfrm>
        </p:grpSpPr>
        <p:sp>
          <p:nvSpPr>
            <p:cNvPr id="95" name="Rectangle 94">
              <a:extLst>
                <a:ext uri="{FF2B5EF4-FFF2-40B4-BE49-F238E27FC236}">
                  <a16:creationId xmlns:a16="http://schemas.microsoft.com/office/drawing/2014/main" id="{9BA15987-DDC0-4CAB-AF5B-7D11E25D20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6" name="Isosceles Triangle 22">
              <a:extLst>
                <a:ext uri="{FF2B5EF4-FFF2-40B4-BE49-F238E27FC236}">
                  <a16:creationId xmlns:a16="http://schemas.microsoft.com/office/drawing/2014/main" id="{9B6DF8F2-BD4C-48F5-8CDC-95B311500F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7" name="Rectangle 96">
              <a:extLst>
                <a:ext uri="{FF2B5EF4-FFF2-40B4-BE49-F238E27FC236}">
                  <a16:creationId xmlns:a16="http://schemas.microsoft.com/office/drawing/2014/main" id="{8E989FB2-D6DE-43D1-84D5-1C80F99012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useBgFill="1">
        <p:nvSpPr>
          <p:cNvPr id="99" name="Rectangle 98">
            <a:extLst>
              <a:ext uri="{FF2B5EF4-FFF2-40B4-BE49-F238E27FC236}">
                <a16:creationId xmlns:a16="http://schemas.microsoft.com/office/drawing/2014/main" id="{828D1E49-2A21-4A83-A0E0-FB1597B4B2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1" name="Group 100">
            <a:extLst>
              <a:ext uri="{FF2B5EF4-FFF2-40B4-BE49-F238E27FC236}">
                <a16:creationId xmlns:a16="http://schemas.microsoft.com/office/drawing/2014/main" id="{088B852E-5494-418B-A833-75CF016A9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02" name="Freeform 5">
              <a:extLst>
                <a:ext uri="{FF2B5EF4-FFF2-40B4-BE49-F238E27FC236}">
                  <a16:creationId xmlns:a16="http://schemas.microsoft.com/office/drawing/2014/main" id="{DF31E3C1-1A46-4329-9F80-B576692FEE4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 name="Freeform 6">
              <a:extLst>
                <a:ext uri="{FF2B5EF4-FFF2-40B4-BE49-F238E27FC236}">
                  <a16:creationId xmlns:a16="http://schemas.microsoft.com/office/drawing/2014/main" id="{294B4592-99CA-47B1-816F-CE2D44F65BB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 name="Freeform 7">
              <a:extLst>
                <a:ext uri="{FF2B5EF4-FFF2-40B4-BE49-F238E27FC236}">
                  <a16:creationId xmlns:a16="http://schemas.microsoft.com/office/drawing/2014/main" id="{BF690E4C-72F8-4AC5-AF99-562763CC67B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 name="Freeform 8">
              <a:extLst>
                <a:ext uri="{FF2B5EF4-FFF2-40B4-BE49-F238E27FC236}">
                  <a16:creationId xmlns:a16="http://schemas.microsoft.com/office/drawing/2014/main" id="{F834CDD4-CAB8-4ACC-9AAC-5399C743DEC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 name="Freeform 9">
              <a:extLst>
                <a:ext uri="{FF2B5EF4-FFF2-40B4-BE49-F238E27FC236}">
                  <a16:creationId xmlns:a16="http://schemas.microsoft.com/office/drawing/2014/main" id="{1AEB045A-6821-475B-A28E-047437ABEF5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 name="Freeform 10">
              <a:extLst>
                <a:ext uri="{FF2B5EF4-FFF2-40B4-BE49-F238E27FC236}">
                  <a16:creationId xmlns:a16="http://schemas.microsoft.com/office/drawing/2014/main" id="{D9B790C0-3D34-4626-BAFB-6EB473F40C7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8" name="Freeform 11">
              <a:extLst>
                <a:ext uri="{FF2B5EF4-FFF2-40B4-BE49-F238E27FC236}">
                  <a16:creationId xmlns:a16="http://schemas.microsoft.com/office/drawing/2014/main" id="{EDA4D87F-91A4-4628-9A6E-F01820A7EE5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9" name="Freeform 12">
              <a:extLst>
                <a:ext uri="{FF2B5EF4-FFF2-40B4-BE49-F238E27FC236}">
                  <a16:creationId xmlns:a16="http://schemas.microsoft.com/office/drawing/2014/main" id="{045DAB88-124C-459C-A889-DAE9C9BE285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0" name="Freeform 13">
              <a:extLst>
                <a:ext uri="{FF2B5EF4-FFF2-40B4-BE49-F238E27FC236}">
                  <a16:creationId xmlns:a16="http://schemas.microsoft.com/office/drawing/2014/main" id="{85D44010-1DAA-4CAC-B83F-7E3E8C455D4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 name="Freeform 14">
              <a:extLst>
                <a:ext uri="{FF2B5EF4-FFF2-40B4-BE49-F238E27FC236}">
                  <a16:creationId xmlns:a16="http://schemas.microsoft.com/office/drawing/2014/main" id="{E8C01D66-5C93-4A2E-AA74-DE97574EA4E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 name="Freeform 15">
              <a:extLst>
                <a:ext uri="{FF2B5EF4-FFF2-40B4-BE49-F238E27FC236}">
                  <a16:creationId xmlns:a16="http://schemas.microsoft.com/office/drawing/2014/main" id="{E2E1A6E1-6C4A-47D3-81E2-9F8624F1BB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 name="Freeform 16">
              <a:extLst>
                <a:ext uri="{FF2B5EF4-FFF2-40B4-BE49-F238E27FC236}">
                  <a16:creationId xmlns:a16="http://schemas.microsoft.com/office/drawing/2014/main" id="{3E849CB5-4526-49DC-B77B-A20FDB7FFD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 name="Freeform 17">
              <a:extLst>
                <a:ext uri="{FF2B5EF4-FFF2-40B4-BE49-F238E27FC236}">
                  <a16:creationId xmlns:a16="http://schemas.microsoft.com/office/drawing/2014/main" id="{5A18C8A4-FB2A-44C1-93D3-26C6DDFE0CC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 name="Freeform 18">
              <a:extLst>
                <a:ext uri="{FF2B5EF4-FFF2-40B4-BE49-F238E27FC236}">
                  <a16:creationId xmlns:a16="http://schemas.microsoft.com/office/drawing/2014/main" id="{85D014FD-8C5A-4071-B19E-4910AAB6186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6" name="Freeform 19">
              <a:extLst>
                <a:ext uri="{FF2B5EF4-FFF2-40B4-BE49-F238E27FC236}">
                  <a16:creationId xmlns:a16="http://schemas.microsoft.com/office/drawing/2014/main" id="{A37D7262-3596-4026-9AD4-E94332E5260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7" name="Freeform 20">
              <a:extLst>
                <a:ext uri="{FF2B5EF4-FFF2-40B4-BE49-F238E27FC236}">
                  <a16:creationId xmlns:a16="http://schemas.microsoft.com/office/drawing/2014/main" id="{187E37E0-AAC3-4B33-AF36-334ACCBD33C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1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8" name="Freeform 21">
              <a:extLst>
                <a:ext uri="{FF2B5EF4-FFF2-40B4-BE49-F238E27FC236}">
                  <a16:creationId xmlns:a16="http://schemas.microsoft.com/office/drawing/2014/main" id="{409758BB-8A0E-4BEB-BC0C-F410AD98CDD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1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9" name="Freeform 22">
              <a:extLst>
                <a:ext uri="{FF2B5EF4-FFF2-40B4-BE49-F238E27FC236}">
                  <a16:creationId xmlns:a16="http://schemas.microsoft.com/office/drawing/2014/main" id="{97C4EFE2-9D25-4978-BD9A-873B4927021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0" name="Freeform 23">
              <a:extLst>
                <a:ext uri="{FF2B5EF4-FFF2-40B4-BE49-F238E27FC236}">
                  <a16:creationId xmlns:a16="http://schemas.microsoft.com/office/drawing/2014/main" id="{9CCAF82A-A0E0-4B55-A97B-EFFAE79AF7D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1" name="Freeform 24">
              <a:extLst>
                <a:ext uri="{FF2B5EF4-FFF2-40B4-BE49-F238E27FC236}">
                  <a16:creationId xmlns:a16="http://schemas.microsoft.com/office/drawing/2014/main" id="{4F800DD8-3954-4F73-8807-16F1CFAC1E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2" name="Freeform 25">
              <a:extLst>
                <a:ext uri="{FF2B5EF4-FFF2-40B4-BE49-F238E27FC236}">
                  <a16:creationId xmlns:a16="http://schemas.microsoft.com/office/drawing/2014/main" id="{84E1C91A-4B06-4852-918C-6380FA986BB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784D5849-5620-4248-A536-AC66E4EC3AF1}"/>
              </a:ext>
            </a:extLst>
          </p:cNvPr>
          <p:cNvSpPr>
            <a:spLocks noGrp="1"/>
          </p:cNvSpPr>
          <p:nvPr>
            <p:ph type="title"/>
          </p:nvPr>
        </p:nvSpPr>
        <p:spPr>
          <a:xfrm>
            <a:off x="904877" y="795527"/>
            <a:ext cx="10488547" cy="1190912"/>
          </a:xfrm>
        </p:spPr>
        <p:txBody>
          <a:bodyPr vert="horz" lIns="228600" tIns="228600" rIns="228600" bIns="228600" rtlCol="0" anchor="ctr">
            <a:normAutofit/>
          </a:bodyPr>
          <a:lstStyle/>
          <a:p>
            <a:r>
              <a:rPr lang="en-US">
                <a:solidFill>
                  <a:schemeClr val="tx2"/>
                </a:solidFill>
              </a:rPr>
              <a:t>Data Limitations &amp; Other Considerations</a:t>
            </a:r>
          </a:p>
        </p:txBody>
      </p:sp>
      <p:sp>
        <p:nvSpPr>
          <p:cNvPr id="124" name="Rectangle 123">
            <a:extLst>
              <a:ext uri="{FF2B5EF4-FFF2-40B4-BE49-F238E27FC236}">
                <a16:creationId xmlns:a16="http://schemas.microsoft.com/office/drawing/2014/main" id="{E972DE0D-2E53-4159-ABD3-C601524262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030" y="2250281"/>
            <a:ext cx="4959318" cy="3678237"/>
          </a:xfrm>
          <a:prstGeom prst="rect">
            <a:avLst/>
          </a:prstGeom>
          <a:solidFill>
            <a:schemeClr val="bg1"/>
          </a:solidFill>
          <a:ln w="19050">
            <a:solidFill>
              <a:srgbClr val="EFF003"/>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close up of a toy&#10;&#10;Description automatically generated">
            <a:extLst>
              <a:ext uri="{FF2B5EF4-FFF2-40B4-BE49-F238E27FC236}">
                <a16:creationId xmlns:a16="http://schemas.microsoft.com/office/drawing/2014/main" id="{2215D660-4F6F-BB45-83C7-97E49230320A}"/>
              </a:ext>
            </a:extLst>
          </p:cNvPr>
          <p:cNvPicPr>
            <a:picLocks noGrp="1" noChangeAspect="1"/>
          </p:cNvPicPr>
          <p:nvPr>
            <p:ph sz="half" idx="2"/>
          </p:nvPr>
        </p:nvPicPr>
        <p:blipFill rotWithShape="1">
          <a:blip r:embed="rId2"/>
          <a:srcRect t="2225" r="-1" b="9075"/>
          <a:stretch/>
        </p:blipFill>
        <p:spPr>
          <a:xfrm>
            <a:off x="1103257" y="3209972"/>
            <a:ext cx="4626864" cy="1758853"/>
          </a:xfrm>
          <a:prstGeom prst="rect">
            <a:avLst/>
          </a:prstGeom>
          <a:ln w="12700">
            <a:noFill/>
          </a:ln>
        </p:spPr>
      </p:pic>
      <p:sp>
        <p:nvSpPr>
          <p:cNvPr id="3" name="Content Placeholder 2">
            <a:extLst>
              <a:ext uri="{FF2B5EF4-FFF2-40B4-BE49-F238E27FC236}">
                <a16:creationId xmlns:a16="http://schemas.microsoft.com/office/drawing/2014/main" id="{F089D62C-8D24-F346-9618-DE6C2D5D9CDC}"/>
              </a:ext>
            </a:extLst>
          </p:cNvPr>
          <p:cNvSpPr>
            <a:spLocks noGrp="1"/>
          </p:cNvSpPr>
          <p:nvPr>
            <p:ph sz="half" idx="1"/>
          </p:nvPr>
        </p:nvSpPr>
        <p:spPr>
          <a:xfrm>
            <a:off x="6380703" y="2228850"/>
            <a:ext cx="5028928" cy="3699669"/>
          </a:xfrm>
        </p:spPr>
        <p:txBody>
          <a:bodyPr vert="horz" lIns="91440" tIns="45720" rIns="91440" bIns="45720" rtlCol="0" anchor="ctr">
            <a:normAutofit lnSpcReduction="10000"/>
          </a:bodyPr>
          <a:lstStyle/>
          <a:p>
            <a:pPr>
              <a:lnSpc>
                <a:spcPct val="110000"/>
              </a:lnSpc>
              <a:buClr>
                <a:srgbClr val="EFF003"/>
              </a:buClr>
            </a:pPr>
            <a:r>
              <a:rPr lang="en-US" sz="1000" dirty="0"/>
              <a:t>Google Trends scores:</a:t>
            </a:r>
          </a:p>
          <a:p>
            <a:pPr lvl="1">
              <a:lnSpc>
                <a:spcPct val="110000"/>
              </a:lnSpc>
              <a:buClr>
                <a:srgbClr val="EFF003"/>
              </a:buClr>
            </a:pPr>
            <a:r>
              <a:rPr lang="en-US" sz="1000" dirty="0"/>
              <a:t>Imperfect measure of social media buzz, mostly due to the potential for “signal noise”</a:t>
            </a:r>
          </a:p>
          <a:p>
            <a:pPr lvl="1">
              <a:lnSpc>
                <a:spcPct val="110000"/>
              </a:lnSpc>
              <a:buClr>
                <a:srgbClr val="EFF003"/>
              </a:buClr>
            </a:pPr>
            <a:r>
              <a:rPr lang="en-US" sz="1000" dirty="0"/>
              <a:t>“Yeezy” is both a brand name and a nickname for Kanye West himself, so spikes in activity could be due to unrelated reasons to sneakers</a:t>
            </a:r>
          </a:p>
          <a:p>
            <a:pPr lvl="1">
              <a:lnSpc>
                <a:spcPct val="110000"/>
              </a:lnSpc>
              <a:buClr>
                <a:srgbClr val="EFF003"/>
              </a:buClr>
            </a:pPr>
            <a:r>
              <a:rPr lang="en-US" sz="1000" dirty="0"/>
              <a:t>“Off-White” is a fairly common color, so data in general could be due to unrelated searches for the color itself rather than the brand</a:t>
            </a:r>
          </a:p>
          <a:p>
            <a:pPr>
              <a:lnSpc>
                <a:spcPct val="110000"/>
              </a:lnSpc>
              <a:buClr>
                <a:srgbClr val="EFF003"/>
              </a:buClr>
            </a:pPr>
            <a:r>
              <a:rPr lang="en-US" sz="1000" dirty="0"/>
              <a:t>Access to API resources:</a:t>
            </a:r>
          </a:p>
          <a:p>
            <a:pPr lvl="1">
              <a:lnSpc>
                <a:spcPct val="110000"/>
              </a:lnSpc>
              <a:buClr>
                <a:srgbClr val="EFF003"/>
              </a:buClr>
            </a:pPr>
            <a:r>
              <a:rPr lang="en-US" sz="1000" dirty="0"/>
              <a:t>An enterprise level API license for true social media scrapes like Twitter or Instagram could bear more fruit for historical trend analysis</a:t>
            </a:r>
          </a:p>
          <a:p>
            <a:pPr lvl="1">
              <a:lnSpc>
                <a:spcPct val="110000"/>
              </a:lnSpc>
              <a:buClr>
                <a:srgbClr val="EFF003"/>
              </a:buClr>
            </a:pPr>
            <a:r>
              <a:rPr lang="en-US" sz="1000" dirty="0"/>
              <a:t>Focus searches in an around sneaker release dates or other important news related to the brand</a:t>
            </a:r>
          </a:p>
          <a:p>
            <a:pPr>
              <a:lnSpc>
                <a:spcPct val="110000"/>
              </a:lnSpc>
              <a:buClr>
                <a:srgbClr val="EFF003"/>
              </a:buClr>
            </a:pPr>
            <a:r>
              <a:rPr lang="en-US" sz="1000" dirty="0" err="1"/>
              <a:t>StockX</a:t>
            </a:r>
            <a:r>
              <a:rPr lang="en-US" sz="1000" dirty="0"/>
              <a:t> source data:</a:t>
            </a:r>
          </a:p>
          <a:p>
            <a:pPr lvl="1">
              <a:lnSpc>
                <a:spcPct val="110000"/>
              </a:lnSpc>
              <a:buClr>
                <a:srgbClr val="EFF003"/>
              </a:buClr>
            </a:pPr>
            <a:r>
              <a:rPr lang="en-US" sz="1000" dirty="0"/>
              <a:t>Only included basic geographic data</a:t>
            </a:r>
          </a:p>
          <a:p>
            <a:pPr lvl="1">
              <a:lnSpc>
                <a:spcPct val="110000"/>
              </a:lnSpc>
              <a:buClr>
                <a:srgbClr val="EFF003"/>
              </a:buClr>
            </a:pPr>
            <a:r>
              <a:rPr lang="en-US" sz="1000" dirty="0"/>
              <a:t>Would’ve been interesting to see a deeper analysis based on zip, county data</a:t>
            </a:r>
          </a:p>
          <a:p>
            <a:pPr lvl="1">
              <a:lnSpc>
                <a:spcPct val="110000"/>
              </a:lnSpc>
              <a:buClr>
                <a:srgbClr val="EFF003"/>
              </a:buClr>
            </a:pPr>
            <a:r>
              <a:rPr lang="en-US" sz="1000" dirty="0"/>
              <a:t>Only 2 brands, 50 color ways</a:t>
            </a:r>
          </a:p>
          <a:p>
            <a:pPr lvl="1">
              <a:lnSpc>
                <a:spcPct val="110000"/>
              </a:lnSpc>
              <a:buClr>
                <a:srgbClr val="EFF003"/>
              </a:buClr>
            </a:pPr>
            <a:r>
              <a:rPr lang="en-US" sz="1000" dirty="0"/>
              <a:t>Analysis of more brands and more types of shoe in the re-sale market</a:t>
            </a:r>
          </a:p>
        </p:txBody>
      </p:sp>
    </p:spTree>
    <p:extLst>
      <p:ext uri="{BB962C8B-B14F-4D97-AF65-F5344CB8AC3E}">
        <p14:creationId xmlns:p14="http://schemas.microsoft.com/office/powerpoint/2010/main" val="15058370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591D4-95CB-B44B-A58C-A2D4F7F4D910}"/>
              </a:ext>
            </a:extLst>
          </p:cNvPr>
          <p:cNvSpPr>
            <a:spLocks noGrp="1"/>
          </p:cNvSpPr>
          <p:nvPr>
            <p:ph type="title"/>
          </p:nvPr>
        </p:nvSpPr>
        <p:spPr/>
        <p:txBody>
          <a:bodyPr/>
          <a:lstStyle/>
          <a:p>
            <a:r>
              <a:rPr lang="en-US" dirty="0"/>
              <a:t>Q&amp;A</a:t>
            </a:r>
          </a:p>
        </p:txBody>
      </p:sp>
    </p:spTree>
    <p:extLst>
      <p:ext uri="{BB962C8B-B14F-4D97-AF65-F5344CB8AC3E}">
        <p14:creationId xmlns:p14="http://schemas.microsoft.com/office/powerpoint/2010/main" val="30469495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9CB4DA44-742C-414B-BA05-633FAAFEBF0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4" name="Freeform 5">
              <a:extLst>
                <a:ext uri="{FF2B5EF4-FFF2-40B4-BE49-F238E27FC236}">
                  <a16:creationId xmlns:a16="http://schemas.microsoft.com/office/drawing/2014/main" id="{646F5217-C700-42DF-A991-60041BF85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 name="Freeform 6">
              <a:extLst>
                <a:ext uri="{FF2B5EF4-FFF2-40B4-BE49-F238E27FC236}">
                  <a16:creationId xmlns:a16="http://schemas.microsoft.com/office/drawing/2014/main" id="{86B42890-A2EB-4CD5-B95E-28BB1B9DC7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 name="Freeform 7">
              <a:extLst>
                <a:ext uri="{FF2B5EF4-FFF2-40B4-BE49-F238E27FC236}">
                  <a16:creationId xmlns:a16="http://schemas.microsoft.com/office/drawing/2014/main" id="{3C4C7C00-4C35-4304-971D-F6545F151A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7" name="Freeform 8">
              <a:extLst>
                <a:ext uri="{FF2B5EF4-FFF2-40B4-BE49-F238E27FC236}">
                  <a16:creationId xmlns:a16="http://schemas.microsoft.com/office/drawing/2014/main" id="{062703B6-D095-40E9-AED8-A3895537F3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8" name="Freeform 9">
              <a:extLst>
                <a:ext uri="{FF2B5EF4-FFF2-40B4-BE49-F238E27FC236}">
                  <a16:creationId xmlns:a16="http://schemas.microsoft.com/office/drawing/2014/main" id="{055808A0-E0B8-4AC4-B721-4A61DF27EB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9" name="Freeform 10">
              <a:extLst>
                <a:ext uri="{FF2B5EF4-FFF2-40B4-BE49-F238E27FC236}">
                  <a16:creationId xmlns:a16="http://schemas.microsoft.com/office/drawing/2014/main" id="{A5C20225-C8C2-466D-BDA5-9CBA8CFE44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0" name="Freeform 11">
              <a:extLst>
                <a:ext uri="{FF2B5EF4-FFF2-40B4-BE49-F238E27FC236}">
                  <a16:creationId xmlns:a16="http://schemas.microsoft.com/office/drawing/2014/main" id="{4FE00035-FBE7-4831-851B-4FEC2CDC95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2">
              <a:extLst>
                <a:ext uri="{FF2B5EF4-FFF2-40B4-BE49-F238E27FC236}">
                  <a16:creationId xmlns:a16="http://schemas.microsoft.com/office/drawing/2014/main" id="{F6E5955C-9D0F-4D45-941B-38C00DCB57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3">
              <a:extLst>
                <a:ext uri="{FF2B5EF4-FFF2-40B4-BE49-F238E27FC236}">
                  <a16:creationId xmlns:a16="http://schemas.microsoft.com/office/drawing/2014/main" id="{28A4AF89-C648-4D4F-9728-5EE6996F85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4">
              <a:extLst>
                <a:ext uri="{FF2B5EF4-FFF2-40B4-BE49-F238E27FC236}">
                  <a16:creationId xmlns:a16="http://schemas.microsoft.com/office/drawing/2014/main" id="{2AE30D5F-611C-4C24-B74D-EE52F199B0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5">
              <a:extLst>
                <a:ext uri="{FF2B5EF4-FFF2-40B4-BE49-F238E27FC236}">
                  <a16:creationId xmlns:a16="http://schemas.microsoft.com/office/drawing/2014/main" id="{B1313FCA-52AA-4767-BA27-EC3674A3C8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6">
              <a:extLst>
                <a:ext uri="{FF2B5EF4-FFF2-40B4-BE49-F238E27FC236}">
                  <a16:creationId xmlns:a16="http://schemas.microsoft.com/office/drawing/2014/main" id="{07FB6C5A-EFC4-4A43-AB27-6244F7CA76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17">
              <a:extLst>
                <a:ext uri="{FF2B5EF4-FFF2-40B4-BE49-F238E27FC236}">
                  <a16:creationId xmlns:a16="http://schemas.microsoft.com/office/drawing/2014/main" id="{3BF24447-F7CC-4598-8910-FAAC77867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18">
              <a:extLst>
                <a:ext uri="{FF2B5EF4-FFF2-40B4-BE49-F238E27FC236}">
                  <a16:creationId xmlns:a16="http://schemas.microsoft.com/office/drawing/2014/main" id="{E8C0FE7B-3A46-4ED7-9C3D-C66FB4E638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8" name="Freeform 19">
              <a:extLst>
                <a:ext uri="{FF2B5EF4-FFF2-40B4-BE49-F238E27FC236}">
                  <a16:creationId xmlns:a16="http://schemas.microsoft.com/office/drawing/2014/main" id="{C93D827F-181D-4B32-A950-DC16B774DA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0">
              <a:extLst>
                <a:ext uri="{FF2B5EF4-FFF2-40B4-BE49-F238E27FC236}">
                  <a16:creationId xmlns:a16="http://schemas.microsoft.com/office/drawing/2014/main" id="{2CF17858-D8BB-42DA-ADAF-C5B7DDB11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30" name="Freeform 21">
              <a:extLst>
                <a:ext uri="{FF2B5EF4-FFF2-40B4-BE49-F238E27FC236}">
                  <a16:creationId xmlns:a16="http://schemas.microsoft.com/office/drawing/2014/main" id="{0DBFA4E1-6EAC-4206-819E-36015448E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31" name="Freeform 22">
              <a:extLst>
                <a:ext uri="{FF2B5EF4-FFF2-40B4-BE49-F238E27FC236}">
                  <a16:creationId xmlns:a16="http://schemas.microsoft.com/office/drawing/2014/main" id="{F25D0174-B30E-42BC-BD55-A943BDD627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2" name="Freeform 23">
              <a:extLst>
                <a:ext uri="{FF2B5EF4-FFF2-40B4-BE49-F238E27FC236}">
                  <a16:creationId xmlns:a16="http://schemas.microsoft.com/office/drawing/2014/main" id="{1E31CAD0-C3BC-4821-87CC-78C2AE7942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3" name="Freeform 24">
              <a:extLst>
                <a:ext uri="{FF2B5EF4-FFF2-40B4-BE49-F238E27FC236}">
                  <a16:creationId xmlns:a16="http://schemas.microsoft.com/office/drawing/2014/main" id="{5470702A-797A-4762-B2E7-330ECFCFEB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4" name="Freeform 25">
              <a:extLst>
                <a:ext uri="{FF2B5EF4-FFF2-40B4-BE49-F238E27FC236}">
                  <a16:creationId xmlns:a16="http://schemas.microsoft.com/office/drawing/2014/main" id="{75857B84-7166-46C1-B6CC-5A981DEF90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36" name="Group 35">
            <a:extLst>
              <a:ext uri="{FF2B5EF4-FFF2-40B4-BE49-F238E27FC236}">
                <a16:creationId xmlns:a16="http://schemas.microsoft.com/office/drawing/2014/main" id="{6F4166B5-BEB6-4D93-91F2-61F18E18D65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470421"/>
            <a:chOff x="697883" y="1816768"/>
            <a:chExt cx="3674476" cy="3470421"/>
          </a:xfrm>
        </p:grpSpPr>
        <p:sp>
          <p:nvSpPr>
            <p:cNvPr id="37" name="Rectangle 36">
              <a:extLst>
                <a:ext uri="{FF2B5EF4-FFF2-40B4-BE49-F238E27FC236}">
                  <a16:creationId xmlns:a16="http://schemas.microsoft.com/office/drawing/2014/main" id="{49645B81-B570-40D4-A717-18FD21349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8" name="Isosceles Triangle 22">
              <a:extLst>
                <a:ext uri="{FF2B5EF4-FFF2-40B4-BE49-F238E27FC236}">
                  <a16:creationId xmlns:a16="http://schemas.microsoft.com/office/drawing/2014/main" id="{D8C83445-9D36-40AB-9B6C-13B432A61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9" name="Rectangle 38">
              <a:extLst>
                <a:ext uri="{FF2B5EF4-FFF2-40B4-BE49-F238E27FC236}">
                  <a16:creationId xmlns:a16="http://schemas.microsoft.com/office/drawing/2014/main" id="{37281DC3-F955-435C-A291-E5CDF00A6E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useBgFill="1">
        <p:nvSpPr>
          <p:cNvPr id="41" name="Rectangle 40">
            <a:extLst>
              <a:ext uri="{FF2B5EF4-FFF2-40B4-BE49-F238E27FC236}">
                <a16:creationId xmlns:a16="http://schemas.microsoft.com/office/drawing/2014/main" id="{20F21AEA-57E7-478E-AF43-AB2FC841F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Group 42">
            <a:extLst>
              <a:ext uri="{FF2B5EF4-FFF2-40B4-BE49-F238E27FC236}">
                <a16:creationId xmlns:a16="http://schemas.microsoft.com/office/drawing/2014/main" id="{75B466EC-DCA4-497B-ADC6-2FD9CBDFD38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44" name="Freeform 5">
              <a:extLst>
                <a:ext uri="{FF2B5EF4-FFF2-40B4-BE49-F238E27FC236}">
                  <a16:creationId xmlns:a16="http://schemas.microsoft.com/office/drawing/2014/main" id="{45609FA5-C2C9-416D-890D-6F6110B7F31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 name="Freeform 6">
              <a:extLst>
                <a:ext uri="{FF2B5EF4-FFF2-40B4-BE49-F238E27FC236}">
                  <a16:creationId xmlns:a16="http://schemas.microsoft.com/office/drawing/2014/main" id="{37B8C674-C635-4D8A-9FAB-F05E63939E7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Freeform 7">
              <a:extLst>
                <a:ext uri="{FF2B5EF4-FFF2-40B4-BE49-F238E27FC236}">
                  <a16:creationId xmlns:a16="http://schemas.microsoft.com/office/drawing/2014/main" id="{C2FDB9A6-669C-40CB-87C7-97924A5BD5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Freeform 8">
              <a:extLst>
                <a:ext uri="{FF2B5EF4-FFF2-40B4-BE49-F238E27FC236}">
                  <a16:creationId xmlns:a16="http://schemas.microsoft.com/office/drawing/2014/main" id="{521AC643-CB4D-4F5A-86E5-C223BE3F1BD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Freeform 9">
              <a:extLst>
                <a:ext uri="{FF2B5EF4-FFF2-40B4-BE49-F238E27FC236}">
                  <a16:creationId xmlns:a16="http://schemas.microsoft.com/office/drawing/2014/main" id="{DAE95864-CA74-4B2D-8E88-F73D46E0073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Freeform 10">
              <a:extLst>
                <a:ext uri="{FF2B5EF4-FFF2-40B4-BE49-F238E27FC236}">
                  <a16:creationId xmlns:a16="http://schemas.microsoft.com/office/drawing/2014/main" id="{F46E0D51-77C9-44E3-A15B-2BB3D376AD4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Freeform 11">
              <a:extLst>
                <a:ext uri="{FF2B5EF4-FFF2-40B4-BE49-F238E27FC236}">
                  <a16:creationId xmlns:a16="http://schemas.microsoft.com/office/drawing/2014/main" id="{283D97A2-376B-48DB-91A9-4B24BACBE9A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Freeform 12">
              <a:extLst>
                <a:ext uri="{FF2B5EF4-FFF2-40B4-BE49-F238E27FC236}">
                  <a16:creationId xmlns:a16="http://schemas.microsoft.com/office/drawing/2014/main" id="{1D76E5AF-1DD6-47DD-B9C8-CDF462942BF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Freeform 13">
              <a:extLst>
                <a:ext uri="{FF2B5EF4-FFF2-40B4-BE49-F238E27FC236}">
                  <a16:creationId xmlns:a16="http://schemas.microsoft.com/office/drawing/2014/main" id="{D4A2BF2F-2AF2-4F53-A15A-EF948787D1E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Freeform 14">
              <a:extLst>
                <a:ext uri="{FF2B5EF4-FFF2-40B4-BE49-F238E27FC236}">
                  <a16:creationId xmlns:a16="http://schemas.microsoft.com/office/drawing/2014/main" id="{80BB3D11-0AAD-4552-A768-6B43C8DA4F8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 name="Freeform 15">
              <a:extLst>
                <a:ext uri="{FF2B5EF4-FFF2-40B4-BE49-F238E27FC236}">
                  <a16:creationId xmlns:a16="http://schemas.microsoft.com/office/drawing/2014/main" id="{ECB66567-FE7B-4E2E-913B-91427FEE651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Freeform 16">
              <a:extLst>
                <a:ext uri="{FF2B5EF4-FFF2-40B4-BE49-F238E27FC236}">
                  <a16:creationId xmlns:a16="http://schemas.microsoft.com/office/drawing/2014/main" id="{C39FA8FA-0C33-478A-A1B2-76FFFB62B42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 name="Freeform 17">
              <a:extLst>
                <a:ext uri="{FF2B5EF4-FFF2-40B4-BE49-F238E27FC236}">
                  <a16:creationId xmlns:a16="http://schemas.microsoft.com/office/drawing/2014/main" id="{AF7A05E2-F97C-444D-997E-52F65E82C6F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7" name="Freeform 18">
              <a:extLst>
                <a:ext uri="{FF2B5EF4-FFF2-40B4-BE49-F238E27FC236}">
                  <a16:creationId xmlns:a16="http://schemas.microsoft.com/office/drawing/2014/main" id="{C5BD11D6-96C5-4152-9766-B51D3B7FCD4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8" name="Freeform 19">
              <a:extLst>
                <a:ext uri="{FF2B5EF4-FFF2-40B4-BE49-F238E27FC236}">
                  <a16:creationId xmlns:a16="http://schemas.microsoft.com/office/drawing/2014/main" id="{A23F3B88-4AA2-4CA3-9162-A235865BC36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9" name="Freeform 20">
              <a:extLst>
                <a:ext uri="{FF2B5EF4-FFF2-40B4-BE49-F238E27FC236}">
                  <a16:creationId xmlns:a16="http://schemas.microsoft.com/office/drawing/2014/main" id="{949C412E-0973-438A-8206-EC08DC0D4A5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 name="Freeform 21">
              <a:extLst>
                <a:ext uri="{FF2B5EF4-FFF2-40B4-BE49-F238E27FC236}">
                  <a16:creationId xmlns:a16="http://schemas.microsoft.com/office/drawing/2014/main" id="{2A7D18B9-0BA5-4D24-8EA4-16E7D75C8E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 name="Freeform 22">
              <a:extLst>
                <a:ext uri="{FF2B5EF4-FFF2-40B4-BE49-F238E27FC236}">
                  <a16:creationId xmlns:a16="http://schemas.microsoft.com/office/drawing/2014/main" id="{6B705E05-4BBF-437A-8B17-191C9187025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 name="Freeform 23">
              <a:extLst>
                <a:ext uri="{FF2B5EF4-FFF2-40B4-BE49-F238E27FC236}">
                  <a16:creationId xmlns:a16="http://schemas.microsoft.com/office/drawing/2014/main" id="{86E407D4-1D4C-4226-96F3-F7700BCB6AA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 name="Freeform 24">
              <a:extLst>
                <a:ext uri="{FF2B5EF4-FFF2-40B4-BE49-F238E27FC236}">
                  <a16:creationId xmlns:a16="http://schemas.microsoft.com/office/drawing/2014/main" id="{F89E5D39-D3C1-4846-B010-51F49EC4982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4" name="Freeform 25">
              <a:extLst>
                <a:ext uri="{FF2B5EF4-FFF2-40B4-BE49-F238E27FC236}">
                  <a16:creationId xmlns:a16="http://schemas.microsoft.com/office/drawing/2014/main" id="{99B00BC9-9F78-4BFC-8464-A866A30CBA7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66" name="Group 65">
            <a:extLst>
              <a:ext uri="{FF2B5EF4-FFF2-40B4-BE49-F238E27FC236}">
                <a16:creationId xmlns:a16="http://schemas.microsoft.com/office/drawing/2014/main" id="{EE8F4B49-0EA1-4FC6-9E48-72204630EC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470421"/>
            <a:chOff x="697883" y="1816768"/>
            <a:chExt cx="3674476" cy="3470421"/>
          </a:xfrm>
        </p:grpSpPr>
        <p:sp>
          <p:nvSpPr>
            <p:cNvPr id="67" name="Rectangle 66">
              <a:extLst>
                <a:ext uri="{FF2B5EF4-FFF2-40B4-BE49-F238E27FC236}">
                  <a16:creationId xmlns:a16="http://schemas.microsoft.com/office/drawing/2014/main" id="{2E64A03F-C92C-4E25-B7AE-CA766A18A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Isosceles Triangle 22">
              <a:extLst>
                <a:ext uri="{FF2B5EF4-FFF2-40B4-BE49-F238E27FC236}">
                  <a16:creationId xmlns:a16="http://schemas.microsoft.com/office/drawing/2014/main" id="{2607715A-7740-4986-8FEE-2E7272DE6A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522BCD06-E4B2-444A-AEB3-23B77ABA17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7407E856-1F29-304C-A7C6-F4ED0584237F}"/>
              </a:ext>
            </a:extLst>
          </p:cNvPr>
          <p:cNvSpPr>
            <a:spLocks noGrp="1"/>
          </p:cNvSpPr>
          <p:nvPr>
            <p:ph type="title"/>
          </p:nvPr>
        </p:nvSpPr>
        <p:spPr>
          <a:xfrm>
            <a:off x="888631" y="2358391"/>
            <a:ext cx="3498979" cy="2453676"/>
          </a:xfrm>
        </p:spPr>
        <p:txBody>
          <a:bodyPr vert="horz" lIns="228600" tIns="228600" rIns="228600" bIns="228600" rtlCol="0" anchor="ctr">
            <a:normAutofit/>
          </a:bodyPr>
          <a:lstStyle/>
          <a:p>
            <a:r>
              <a:rPr lang="en-US" dirty="0"/>
              <a:t>Background: The Designers</a:t>
            </a:r>
          </a:p>
        </p:txBody>
      </p:sp>
      <p:sp useBgFill="1">
        <p:nvSpPr>
          <p:cNvPr id="71" name="Rectangle 70">
            <a:extLst>
              <a:ext uri="{FF2B5EF4-FFF2-40B4-BE49-F238E27FC236}">
                <a16:creationId xmlns:a16="http://schemas.microsoft.com/office/drawing/2014/main" id="{3B17968E-D407-428A-A8C9-99834F337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2017" y="803186"/>
            <a:ext cx="6272263" cy="2978319"/>
          </a:xfrm>
          <a:prstGeom prst="rect">
            <a:avLst/>
          </a:prstGeom>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pic>
        <p:nvPicPr>
          <p:cNvPr id="6" name="Content Placeholder 5">
            <a:extLst>
              <a:ext uri="{FF2B5EF4-FFF2-40B4-BE49-F238E27FC236}">
                <a16:creationId xmlns:a16="http://schemas.microsoft.com/office/drawing/2014/main" id="{1C339E35-47EE-B047-A117-550CF6F71BAE}"/>
              </a:ext>
            </a:extLst>
          </p:cNvPr>
          <p:cNvPicPr>
            <a:picLocks noGrp="1" noChangeAspect="1"/>
          </p:cNvPicPr>
          <p:nvPr>
            <p:ph sz="half" idx="2"/>
          </p:nvPr>
        </p:nvPicPr>
        <p:blipFill>
          <a:blip r:embed="rId2"/>
          <a:stretch>
            <a:fillRect/>
          </a:stretch>
        </p:blipFill>
        <p:spPr>
          <a:xfrm>
            <a:off x="5275743" y="1326873"/>
            <a:ext cx="2896174" cy="1933196"/>
          </a:xfrm>
          <a:prstGeom prst="rect">
            <a:avLst/>
          </a:prstGeom>
          <a:ln w="9525">
            <a:noFill/>
          </a:ln>
        </p:spPr>
      </p:pic>
      <p:pic>
        <p:nvPicPr>
          <p:cNvPr id="5" name="Content Placeholder 4">
            <a:extLst>
              <a:ext uri="{FF2B5EF4-FFF2-40B4-BE49-F238E27FC236}">
                <a16:creationId xmlns:a16="http://schemas.microsoft.com/office/drawing/2014/main" id="{87E5279A-6E48-404A-855D-336DB4A951E8}"/>
              </a:ext>
            </a:extLst>
          </p:cNvPr>
          <p:cNvPicPr>
            <a:picLocks noChangeAspect="1"/>
          </p:cNvPicPr>
          <p:nvPr/>
        </p:nvPicPr>
        <p:blipFill>
          <a:blip r:embed="rId3"/>
          <a:stretch>
            <a:fillRect/>
          </a:stretch>
        </p:blipFill>
        <p:spPr>
          <a:xfrm>
            <a:off x="8330883" y="1520874"/>
            <a:ext cx="2895555" cy="1541883"/>
          </a:xfrm>
          <a:prstGeom prst="rect">
            <a:avLst/>
          </a:prstGeom>
          <a:ln w="9525">
            <a:noFill/>
          </a:ln>
        </p:spPr>
      </p:pic>
      <p:sp>
        <p:nvSpPr>
          <p:cNvPr id="10" name="Content Placeholder 9">
            <a:extLst>
              <a:ext uri="{FF2B5EF4-FFF2-40B4-BE49-F238E27FC236}">
                <a16:creationId xmlns:a16="http://schemas.microsoft.com/office/drawing/2014/main" id="{0A348B54-A942-422B-A265-B071ECB642CA}"/>
              </a:ext>
            </a:extLst>
          </p:cNvPr>
          <p:cNvSpPr>
            <a:spLocks noGrp="1"/>
          </p:cNvSpPr>
          <p:nvPr>
            <p:ph sz="half" idx="1"/>
          </p:nvPr>
        </p:nvSpPr>
        <p:spPr>
          <a:xfrm>
            <a:off x="5118447" y="4267830"/>
            <a:ext cx="6281873" cy="1783977"/>
          </a:xfrm>
        </p:spPr>
        <p:txBody>
          <a:bodyPr vert="horz" lIns="91440" tIns="45720" rIns="91440" bIns="45720" rtlCol="0" anchor="ctr">
            <a:normAutofit fontScale="47500" lnSpcReduction="20000"/>
          </a:bodyPr>
          <a:lstStyle/>
          <a:p>
            <a:r>
              <a:rPr lang="en-GB" dirty="0"/>
              <a:t>Virgil Abloh is an American designer, Artistic Director of Louis Vuitton men’s wear, and CEO for the fashion label Off-White. Off-White is an Milan based fashion company founded by Abloh, with independent designs and collaborations with other brands. In 2017, the company collaborated with Nike and worked on a project named ‘The Ten” which is a sneaker collection featuring different Nike and Converse nineties-styled shoes with various patterns and materials.</a:t>
            </a:r>
          </a:p>
          <a:p>
            <a:r>
              <a:rPr lang="en-GB" dirty="0"/>
              <a:t>Kanye West is an American rapper, producer, and fashion designer. Though prominent in the music industry, West has always made his interest into venturing into the fashion industry known throughout his career. In addition to multiple collaborations and independent designs, West also has a fashion collaboration, Adidas Yeezy, with fashion collaboration between the German sportswear brand Adidas. The collaboration has become notable for its high-end sneakers, and the Yeezy Boost sneaker line has been considered one of the most influential sneaker brands in the world.</a:t>
            </a:r>
            <a:endParaRPr lang="en-US" dirty="0"/>
          </a:p>
        </p:txBody>
      </p:sp>
    </p:spTree>
    <p:extLst>
      <p:ext uri="{BB962C8B-B14F-4D97-AF65-F5344CB8AC3E}">
        <p14:creationId xmlns:p14="http://schemas.microsoft.com/office/powerpoint/2010/main" val="8738512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ECEC646-C61D-9A4E-BBCF-0190E153A1DB}"/>
              </a:ext>
            </a:extLst>
          </p:cNvPr>
          <p:cNvSpPr>
            <a:spLocks noGrp="1"/>
          </p:cNvSpPr>
          <p:nvPr>
            <p:ph type="title"/>
          </p:nvPr>
        </p:nvSpPr>
        <p:spPr/>
        <p:txBody>
          <a:bodyPr anchor="ctr">
            <a:normAutofit/>
          </a:bodyPr>
          <a:lstStyle/>
          <a:p>
            <a:r>
              <a:rPr lang="en-US" dirty="0"/>
              <a:t>What has the biggest effect on resell value?</a:t>
            </a:r>
          </a:p>
        </p:txBody>
      </p:sp>
      <p:sp>
        <p:nvSpPr>
          <p:cNvPr id="4" name="Text Placeholder 3">
            <a:extLst>
              <a:ext uri="{FF2B5EF4-FFF2-40B4-BE49-F238E27FC236}">
                <a16:creationId xmlns:a16="http://schemas.microsoft.com/office/drawing/2014/main" id="{8A0424F5-0DB4-4C42-B6B8-404298FB284C}"/>
              </a:ext>
            </a:extLst>
          </p:cNvPr>
          <p:cNvSpPr>
            <a:spLocks noGrp="1"/>
          </p:cNvSpPr>
          <p:nvPr>
            <p:ph type="body" idx="1"/>
          </p:nvPr>
        </p:nvSpPr>
        <p:spPr/>
        <p:txBody>
          <a:bodyPr numCol="2">
            <a:normAutofit fontScale="92500" lnSpcReduction="20000"/>
          </a:bodyPr>
          <a:lstStyle/>
          <a:p>
            <a:pPr marL="285750" indent="-285750" algn="l">
              <a:buClr>
                <a:schemeClr val="bg1"/>
              </a:buClr>
              <a:buFont typeface="Courier New" panose="02070309020205020404" pitchFamily="49" charset="0"/>
              <a:buChar char="o"/>
            </a:pPr>
            <a:r>
              <a:rPr lang="en-US" dirty="0"/>
              <a:t>Social Media Buzz (Google Trends)</a:t>
            </a:r>
          </a:p>
          <a:p>
            <a:pPr marL="285750" indent="-285750" algn="l">
              <a:buClr>
                <a:schemeClr val="bg1"/>
              </a:buClr>
              <a:buFont typeface="Courier New" panose="02070309020205020404" pitchFamily="49" charset="0"/>
              <a:buChar char="o"/>
            </a:pPr>
            <a:r>
              <a:rPr lang="en-US" dirty="0"/>
              <a:t>Brand Name</a:t>
            </a:r>
          </a:p>
          <a:p>
            <a:pPr marL="285750" indent="-285750" algn="l">
              <a:buClr>
                <a:schemeClr val="bg1"/>
              </a:buClr>
              <a:buFont typeface="Courier New" panose="02070309020205020404" pitchFamily="49" charset="0"/>
              <a:buChar char="o"/>
            </a:pPr>
            <a:r>
              <a:rPr lang="en-US" dirty="0"/>
              <a:t>Color way</a:t>
            </a:r>
          </a:p>
          <a:p>
            <a:pPr marL="285750" indent="-285750" algn="l">
              <a:buClr>
                <a:schemeClr val="bg1"/>
              </a:buClr>
              <a:buFont typeface="Courier New" panose="02070309020205020404" pitchFamily="49" charset="0"/>
              <a:buChar char="o"/>
            </a:pPr>
            <a:r>
              <a:rPr lang="en-US" dirty="0"/>
              <a:t>Size</a:t>
            </a:r>
          </a:p>
          <a:p>
            <a:pPr marL="285750" indent="-285750" algn="l">
              <a:buClr>
                <a:schemeClr val="bg1"/>
              </a:buClr>
              <a:buFont typeface="Courier New" panose="02070309020205020404" pitchFamily="49" charset="0"/>
              <a:buChar char="o"/>
            </a:pPr>
            <a:r>
              <a:rPr lang="en-US" dirty="0"/>
              <a:t>Geography</a:t>
            </a:r>
          </a:p>
          <a:p>
            <a:pPr marL="285750" indent="-285750" algn="l">
              <a:buFont typeface="Arial" panose="020B0604020202020204" pitchFamily="34" charset="0"/>
              <a:buChar char="•"/>
            </a:pPr>
            <a:endParaRPr lang="en-US" dirty="0"/>
          </a:p>
        </p:txBody>
      </p:sp>
      <p:sp>
        <p:nvSpPr>
          <p:cNvPr id="2" name="TextBox 1">
            <a:extLst>
              <a:ext uri="{FF2B5EF4-FFF2-40B4-BE49-F238E27FC236}">
                <a16:creationId xmlns:a16="http://schemas.microsoft.com/office/drawing/2014/main" id="{B5654E8F-A45C-294C-9AFA-8AFB7C4A6DDE}"/>
              </a:ext>
            </a:extLst>
          </p:cNvPr>
          <p:cNvSpPr txBox="1"/>
          <p:nvPr/>
        </p:nvSpPr>
        <p:spPr>
          <a:xfrm>
            <a:off x="3697573" y="1161959"/>
            <a:ext cx="4796853" cy="707886"/>
          </a:xfrm>
          <a:prstGeom prst="rect">
            <a:avLst/>
          </a:prstGeom>
          <a:noFill/>
        </p:spPr>
        <p:txBody>
          <a:bodyPr wrap="square" rtlCol="0">
            <a:spAutoFit/>
          </a:bodyPr>
          <a:lstStyle/>
          <a:p>
            <a:pPr algn="ctr"/>
            <a:r>
              <a:rPr lang="en-US" sz="4000" dirty="0">
                <a:solidFill>
                  <a:schemeClr val="bg1"/>
                </a:solidFill>
              </a:rPr>
              <a:t>Hypothesis</a:t>
            </a:r>
          </a:p>
        </p:txBody>
      </p:sp>
    </p:spTree>
    <p:extLst>
      <p:ext uri="{BB962C8B-B14F-4D97-AF65-F5344CB8AC3E}">
        <p14:creationId xmlns:p14="http://schemas.microsoft.com/office/powerpoint/2010/main" val="27805286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0" name="Rectangle 69">
            <a:extLst>
              <a:ext uri="{FF2B5EF4-FFF2-40B4-BE49-F238E27FC236}">
                <a16:creationId xmlns:a16="http://schemas.microsoft.com/office/drawing/2014/main" id="{4B29F729-0A42-48CE-A312-33FD515483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2" name="Group 71">
            <a:extLst>
              <a:ext uri="{FF2B5EF4-FFF2-40B4-BE49-F238E27FC236}">
                <a16:creationId xmlns:a16="http://schemas.microsoft.com/office/drawing/2014/main" id="{1505E849-813F-40D8-8445-B012AD79020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73" name="Freeform 5">
              <a:extLst>
                <a:ext uri="{FF2B5EF4-FFF2-40B4-BE49-F238E27FC236}">
                  <a16:creationId xmlns:a16="http://schemas.microsoft.com/office/drawing/2014/main" id="{D39F74FE-3B25-4874-AD69-956D4EDA6FB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4" name="Freeform 6">
              <a:extLst>
                <a:ext uri="{FF2B5EF4-FFF2-40B4-BE49-F238E27FC236}">
                  <a16:creationId xmlns:a16="http://schemas.microsoft.com/office/drawing/2014/main" id="{0AE1FE66-94C2-44C6-8C03-B2E4B346116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5" name="Freeform 7">
              <a:extLst>
                <a:ext uri="{FF2B5EF4-FFF2-40B4-BE49-F238E27FC236}">
                  <a16:creationId xmlns:a16="http://schemas.microsoft.com/office/drawing/2014/main" id="{4016DA16-0782-4D69-8DE2-108188843E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 name="Freeform 8">
              <a:extLst>
                <a:ext uri="{FF2B5EF4-FFF2-40B4-BE49-F238E27FC236}">
                  <a16:creationId xmlns:a16="http://schemas.microsoft.com/office/drawing/2014/main" id="{BA8504C6-AA76-4493-9FF0-D778F9463B0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7" name="Freeform 9">
              <a:extLst>
                <a:ext uri="{FF2B5EF4-FFF2-40B4-BE49-F238E27FC236}">
                  <a16:creationId xmlns:a16="http://schemas.microsoft.com/office/drawing/2014/main" id="{95633BD3-7EB3-4DDE-9FBC-BFB4C7D72C8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8" name="Freeform 10">
              <a:extLst>
                <a:ext uri="{FF2B5EF4-FFF2-40B4-BE49-F238E27FC236}">
                  <a16:creationId xmlns:a16="http://schemas.microsoft.com/office/drawing/2014/main" id="{92302A73-FA2B-41C1-9E7E-A1B52CE5000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9" name="Freeform 11">
              <a:extLst>
                <a:ext uri="{FF2B5EF4-FFF2-40B4-BE49-F238E27FC236}">
                  <a16:creationId xmlns:a16="http://schemas.microsoft.com/office/drawing/2014/main" id="{370FDB90-0298-4897-BCBF-F7185D371E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 name="Freeform 12">
              <a:extLst>
                <a:ext uri="{FF2B5EF4-FFF2-40B4-BE49-F238E27FC236}">
                  <a16:creationId xmlns:a16="http://schemas.microsoft.com/office/drawing/2014/main" id="{5E26B346-0E85-4695-83E0-0E7C0B08208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 name="Freeform 13">
              <a:extLst>
                <a:ext uri="{FF2B5EF4-FFF2-40B4-BE49-F238E27FC236}">
                  <a16:creationId xmlns:a16="http://schemas.microsoft.com/office/drawing/2014/main" id="{51EC89A4-F461-4543-8645-271F8B104C1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 name="Freeform 14">
              <a:extLst>
                <a:ext uri="{FF2B5EF4-FFF2-40B4-BE49-F238E27FC236}">
                  <a16:creationId xmlns:a16="http://schemas.microsoft.com/office/drawing/2014/main" id="{8ABA7361-147E-426C-A599-238C67AABD0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 name="Freeform 15">
              <a:extLst>
                <a:ext uri="{FF2B5EF4-FFF2-40B4-BE49-F238E27FC236}">
                  <a16:creationId xmlns:a16="http://schemas.microsoft.com/office/drawing/2014/main" id="{11243D1A-1829-40E4-A1DA-838A498B8F2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 name="Freeform 16">
              <a:extLst>
                <a:ext uri="{FF2B5EF4-FFF2-40B4-BE49-F238E27FC236}">
                  <a16:creationId xmlns:a16="http://schemas.microsoft.com/office/drawing/2014/main" id="{3649D6C1-B0C7-4FC2-8D6D-D14E0317116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 name="Freeform 17">
              <a:extLst>
                <a:ext uri="{FF2B5EF4-FFF2-40B4-BE49-F238E27FC236}">
                  <a16:creationId xmlns:a16="http://schemas.microsoft.com/office/drawing/2014/main" id="{5C464254-B927-4F74-94CB-7E8A2C8A74B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6" name="Freeform 18">
              <a:extLst>
                <a:ext uri="{FF2B5EF4-FFF2-40B4-BE49-F238E27FC236}">
                  <a16:creationId xmlns:a16="http://schemas.microsoft.com/office/drawing/2014/main" id="{A1659A09-BA77-4EE2-8422-15C99162E87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7" name="Freeform 19">
              <a:extLst>
                <a:ext uri="{FF2B5EF4-FFF2-40B4-BE49-F238E27FC236}">
                  <a16:creationId xmlns:a16="http://schemas.microsoft.com/office/drawing/2014/main" id="{B5390F6B-8B1C-4871-83B4-0EBC10E820A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8" name="Freeform 20">
              <a:extLst>
                <a:ext uri="{FF2B5EF4-FFF2-40B4-BE49-F238E27FC236}">
                  <a16:creationId xmlns:a16="http://schemas.microsoft.com/office/drawing/2014/main" id="{F1D9A071-078F-4A04-9050-CD55C1C9688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4" name="Freeform 21">
              <a:extLst>
                <a:ext uri="{FF2B5EF4-FFF2-40B4-BE49-F238E27FC236}">
                  <a16:creationId xmlns:a16="http://schemas.microsoft.com/office/drawing/2014/main" id="{2E5E2DEA-22DB-4FCE-A4A5-B585E03D65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0" name="Freeform 22">
              <a:extLst>
                <a:ext uri="{FF2B5EF4-FFF2-40B4-BE49-F238E27FC236}">
                  <a16:creationId xmlns:a16="http://schemas.microsoft.com/office/drawing/2014/main" id="{B84ED8C2-529F-4BDB-A4DE-B5E9DA39352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1" name="Freeform 23">
              <a:extLst>
                <a:ext uri="{FF2B5EF4-FFF2-40B4-BE49-F238E27FC236}">
                  <a16:creationId xmlns:a16="http://schemas.microsoft.com/office/drawing/2014/main" id="{85DD9EA3-7B98-475B-9594-E2690AA3ED3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2" name="Freeform 24">
              <a:extLst>
                <a:ext uri="{FF2B5EF4-FFF2-40B4-BE49-F238E27FC236}">
                  <a16:creationId xmlns:a16="http://schemas.microsoft.com/office/drawing/2014/main" id="{EF5CC864-E41A-4179-973E-A1122E5F802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3" name="Freeform 25">
              <a:extLst>
                <a:ext uri="{FF2B5EF4-FFF2-40B4-BE49-F238E27FC236}">
                  <a16:creationId xmlns:a16="http://schemas.microsoft.com/office/drawing/2014/main" id="{65FB6BBB-28E3-4985-B1F2-31CC835614D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pic>
        <p:nvPicPr>
          <p:cNvPr id="7" name="Content Placeholder 6">
            <a:extLst>
              <a:ext uri="{FF2B5EF4-FFF2-40B4-BE49-F238E27FC236}">
                <a16:creationId xmlns:a16="http://schemas.microsoft.com/office/drawing/2014/main" id="{1F0FEBB5-B545-3846-A8E9-2BADB8357893}"/>
              </a:ext>
            </a:extLst>
          </p:cNvPr>
          <p:cNvPicPr>
            <a:picLocks noChangeAspect="1"/>
          </p:cNvPicPr>
          <p:nvPr/>
        </p:nvPicPr>
        <p:blipFill rotWithShape="1">
          <a:blip r:embed="rId3"/>
          <a:srcRect l="20228" r="24507"/>
          <a:stretch/>
        </p:blipFill>
        <p:spPr>
          <a:xfrm>
            <a:off x="20" y="-1"/>
            <a:ext cx="6737898" cy="6858000"/>
          </a:xfrm>
          <a:prstGeom prst="rect">
            <a:avLst/>
          </a:prstGeom>
          <a:ln w="9525">
            <a:solidFill>
              <a:schemeClr val="tx1">
                <a:alpha val="20000"/>
              </a:schemeClr>
            </a:solidFill>
          </a:ln>
        </p:spPr>
      </p:pic>
      <p:grpSp>
        <p:nvGrpSpPr>
          <p:cNvPr id="95" name="Group 94">
            <a:extLst>
              <a:ext uri="{FF2B5EF4-FFF2-40B4-BE49-F238E27FC236}">
                <a16:creationId xmlns:a16="http://schemas.microsoft.com/office/drawing/2014/main" id="{C17550FC-250C-4AEB-9500-4FC8012492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9147" y="1699589"/>
            <a:ext cx="3674476" cy="3470421"/>
            <a:chOff x="697883" y="1816768"/>
            <a:chExt cx="3674476" cy="3470421"/>
          </a:xfrm>
        </p:grpSpPr>
        <p:sp>
          <p:nvSpPr>
            <p:cNvPr id="125" name="Rectangle 95">
              <a:extLst>
                <a:ext uri="{FF2B5EF4-FFF2-40B4-BE49-F238E27FC236}">
                  <a16:creationId xmlns:a16="http://schemas.microsoft.com/office/drawing/2014/main" id="{4CA2BAC1-E62C-433A-9D69-284AEDF192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Isosceles Triangle 22">
              <a:extLst>
                <a:ext uri="{FF2B5EF4-FFF2-40B4-BE49-F238E27FC236}">
                  <a16:creationId xmlns:a16="http://schemas.microsoft.com/office/drawing/2014/main" id="{2A2A1746-D2F1-4A2B-8757-9151E4C76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97">
              <a:extLst>
                <a:ext uri="{FF2B5EF4-FFF2-40B4-BE49-F238E27FC236}">
                  <a16:creationId xmlns:a16="http://schemas.microsoft.com/office/drawing/2014/main" id="{AACCA9C1-5116-4290-9D92-5AA2A830E5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2279E1D6-AAA2-7F45-8641-D84380D1DC97}"/>
              </a:ext>
            </a:extLst>
          </p:cNvPr>
          <p:cNvSpPr>
            <a:spLocks noGrp="1"/>
          </p:cNvSpPr>
          <p:nvPr>
            <p:ph type="title"/>
          </p:nvPr>
        </p:nvSpPr>
        <p:spPr>
          <a:xfrm>
            <a:off x="1616896" y="2358391"/>
            <a:ext cx="3498979" cy="2453676"/>
          </a:xfrm>
        </p:spPr>
        <p:txBody>
          <a:bodyPr vert="horz" lIns="228600" tIns="228600" rIns="228600" bIns="0" rtlCol="0">
            <a:normAutofit/>
          </a:bodyPr>
          <a:lstStyle/>
          <a:p>
            <a:br>
              <a:rPr lang="en-US" dirty="0"/>
            </a:br>
            <a:endParaRPr lang="en-US" dirty="0"/>
          </a:p>
        </p:txBody>
      </p:sp>
      <p:pic>
        <p:nvPicPr>
          <p:cNvPr id="99" name="Content Placeholder 98">
            <a:extLst>
              <a:ext uri="{FF2B5EF4-FFF2-40B4-BE49-F238E27FC236}">
                <a16:creationId xmlns:a16="http://schemas.microsoft.com/office/drawing/2014/main" id="{4E3EC239-AA2E-2447-AE8A-7C34D4CF3D9B}"/>
              </a:ext>
            </a:extLst>
          </p:cNvPr>
          <p:cNvPicPr>
            <a:picLocks noGrp="1" noChangeAspect="1"/>
          </p:cNvPicPr>
          <p:nvPr>
            <p:ph idx="1"/>
          </p:nvPr>
        </p:nvPicPr>
        <p:blipFill>
          <a:blip r:embed="rId4"/>
          <a:stretch>
            <a:fillRect/>
          </a:stretch>
        </p:blipFill>
        <p:spPr>
          <a:xfrm>
            <a:off x="7542213" y="266700"/>
            <a:ext cx="3810000" cy="1714500"/>
          </a:xfrm>
          <a:prstGeom prst="rect">
            <a:avLst/>
          </a:prstGeom>
        </p:spPr>
      </p:pic>
      <p:sp>
        <p:nvSpPr>
          <p:cNvPr id="8" name="TextBox 7">
            <a:extLst>
              <a:ext uri="{FF2B5EF4-FFF2-40B4-BE49-F238E27FC236}">
                <a16:creationId xmlns:a16="http://schemas.microsoft.com/office/drawing/2014/main" id="{F9B1B60A-96EA-F742-B0CE-C499719779CF}"/>
              </a:ext>
            </a:extLst>
          </p:cNvPr>
          <p:cNvSpPr txBox="1"/>
          <p:nvPr/>
        </p:nvSpPr>
        <p:spPr>
          <a:xfrm>
            <a:off x="1584813" y="2344104"/>
            <a:ext cx="3539487" cy="2400657"/>
          </a:xfrm>
          <a:prstGeom prst="rect">
            <a:avLst/>
          </a:prstGeom>
          <a:noFill/>
        </p:spPr>
        <p:txBody>
          <a:bodyPr wrap="square" rtlCol="0">
            <a:spAutoFit/>
          </a:bodyPr>
          <a:lstStyle/>
          <a:p>
            <a:pPr marL="285750" indent="-285750">
              <a:buFont typeface="Arial" panose="020B0604020202020204" pitchFamily="34" charset="0"/>
              <a:buChar char="•"/>
            </a:pPr>
            <a:r>
              <a:rPr lang="en-US" sz="1250" dirty="0" err="1">
                <a:solidFill>
                  <a:schemeClr val="bg1"/>
                </a:solidFill>
              </a:rPr>
              <a:t>StockX</a:t>
            </a:r>
            <a:endParaRPr lang="en-US" sz="1250" dirty="0">
              <a:solidFill>
                <a:schemeClr val="bg1"/>
              </a:solidFill>
            </a:endParaRPr>
          </a:p>
          <a:p>
            <a:pPr marL="742950" lvl="1" indent="-285750">
              <a:buFont typeface="Arial" panose="020B0604020202020204" pitchFamily="34" charset="0"/>
              <a:buChar char="•"/>
            </a:pPr>
            <a:r>
              <a:rPr lang="en-US" sz="1250" dirty="0">
                <a:solidFill>
                  <a:schemeClr val="bg1"/>
                </a:solidFill>
              </a:rPr>
              <a:t>2019 contest offering prizes for the best visualizations of this dataset</a:t>
            </a:r>
          </a:p>
          <a:p>
            <a:pPr marL="742950" lvl="1" indent="-285750">
              <a:buFont typeface="Arial" panose="020B0604020202020204" pitchFamily="34" charset="0"/>
              <a:buChar char="•"/>
            </a:pPr>
            <a:r>
              <a:rPr lang="en-US" sz="1250" dirty="0">
                <a:solidFill>
                  <a:schemeClr val="bg1"/>
                </a:solidFill>
              </a:rPr>
              <a:t>Data contains information on Yeezy &amp; Off White sneakers</a:t>
            </a:r>
          </a:p>
          <a:p>
            <a:pPr marL="285750" indent="-285750">
              <a:buFont typeface="Arial" panose="020B0604020202020204" pitchFamily="34" charset="0"/>
              <a:buChar char="•"/>
            </a:pPr>
            <a:r>
              <a:rPr lang="en-US" sz="1250" dirty="0">
                <a:solidFill>
                  <a:schemeClr val="bg1"/>
                </a:solidFill>
              </a:rPr>
              <a:t>Google Trends</a:t>
            </a:r>
          </a:p>
          <a:p>
            <a:pPr marL="742950" lvl="1" indent="-285750">
              <a:buFont typeface="Arial" panose="020B0604020202020204" pitchFamily="34" charset="0"/>
              <a:buChar char="•"/>
            </a:pPr>
            <a:r>
              <a:rPr lang="en-US" sz="1250" dirty="0">
                <a:solidFill>
                  <a:schemeClr val="bg1"/>
                </a:solidFill>
              </a:rPr>
              <a:t>Used as proxy for social media buzz in lieu of historic social media API data</a:t>
            </a:r>
          </a:p>
          <a:p>
            <a:pPr marL="742950" lvl="1" indent="-285750">
              <a:buFont typeface="Arial" panose="020B0604020202020204" pitchFamily="34" charset="0"/>
              <a:buChar char="•"/>
            </a:pPr>
            <a:r>
              <a:rPr lang="en-US" sz="1250" dirty="0">
                <a:solidFill>
                  <a:schemeClr val="bg1"/>
                </a:solidFill>
              </a:rPr>
              <a:t>We restricted the data to match our </a:t>
            </a:r>
            <a:r>
              <a:rPr lang="en-US" sz="1250" dirty="0" err="1">
                <a:solidFill>
                  <a:schemeClr val="bg1"/>
                </a:solidFill>
              </a:rPr>
              <a:t>StockX</a:t>
            </a:r>
            <a:r>
              <a:rPr lang="en-US" sz="1250" dirty="0">
                <a:solidFill>
                  <a:schemeClr val="bg1"/>
                </a:solidFill>
              </a:rPr>
              <a:t> timeline (Sept 2017 – Feb 2019)</a:t>
            </a:r>
          </a:p>
        </p:txBody>
      </p:sp>
      <p:sp>
        <p:nvSpPr>
          <p:cNvPr id="29" name="TextBox 28">
            <a:extLst>
              <a:ext uri="{FF2B5EF4-FFF2-40B4-BE49-F238E27FC236}">
                <a16:creationId xmlns:a16="http://schemas.microsoft.com/office/drawing/2014/main" id="{2E9D15FE-E8D4-3B45-AB68-9EA7C07D29F2}"/>
              </a:ext>
            </a:extLst>
          </p:cNvPr>
          <p:cNvSpPr txBox="1"/>
          <p:nvPr/>
        </p:nvSpPr>
        <p:spPr>
          <a:xfrm>
            <a:off x="7239417" y="2854395"/>
            <a:ext cx="4474630" cy="707886"/>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4000" dirty="0"/>
              <a:t>Data Sources</a:t>
            </a:r>
          </a:p>
        </p:txBody>
      </p:sp>
      <p:pic>
        <p:nvPicPr>
          <p:cNvPr id="34" name="Picture 33">
            <a:extLst>
              <a:ext uri="{FF2B5EF4-FFF2-40B4-BE49-F238E27FC236}">
                <a16:creationId xmlns:a16="http://schemas.microsoft.com/office/drawing/2014/main" id="{FA75857D-4C7E-3E46-A289-A961AC2E2CC5}"/>
              </a:ext>
            </a:extLst>
          </p:cNvPr>
          <p:cNvPicPr>
            <a:picLocks noChangeAspect="1"/>
          </p:cNvPicPr>
          <p:nvPr/>
        </p:nvPicPr>
        <p:blipFill>
          <a:blip r:embed="rId5"/>
          <a:stretch>
            <a:fillRect/>
          </a:stretch>
        </p:blipFill>
        <p:spPr>
          <a:xfrm>
            <a:off x="7284521" y="4212206"/>
            <a:ext cx="4071407" cy="2292459"/>
          </a:xfrm>
          <a:prstGeom prst="rect">
            <a:avLst/>
          </a:prstGeom>
        </p:spPr>
      </p:pic>
    </p:spTree>
    <p:extLst>
      <p:ext uri="{BB962C8B-B14F-4D97-AF65-F5344CB8AC3E}">
        <p14:creationId xmlns:p14="http://schemas.microsoft.com/office/powerpoint/2010/main" val="2128958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7" name="Group 11">
            <a:extLst>
              <a:ext uri="{FF2B5EF4-FFF2-40B4-BE49-F238E27FC236}">
                <a16:creationId xmlns:a16="http://schemas.microsoft.com/office/drawing/2014/main" id="{17C4610E-9C18-467B-BF10-BE6A974CC3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3" name="Freeform 5">
              <a:extLst>
                <a:ext uri="{FF2B5EF4-FFF2-40B4-BE49-F238E27FC236}">
                  <a16:creationId xmlns:a16="http://schemas.microsoft.com/office/drawing/2014/main" id="{296DF307-344E-4E9B-A7AA-8139E450D1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6">
              <a:extLst>
                <a:ext uri="{FF2B5EF4-FFF2-40B4-BE49-F238E27FC236}">
                  <a16:creationId xmlns:a16="http://schemas.microsoft.com/office/drawing/2014/main" id="{E263CC2D-ACFB-4EB3-ADF9-CD82BC8422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 name="Freeform 7">
              <a:extLst>
                <a:ext uri="{FF2B5EF4-FFF2-40B4-BE49-F238E27FC236}">
                  <a16:creationId xmlns:a16="http://schemas.microsoft.com/office/drawing/2014/main" id="{C5366E2F-9BA0-485A-B1CA-A5E6E2E37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8">
              <a:extLst>
                <a:ext uri="{FF2B5EF4-FFF2-40B4-BE49-F238E27FC236}">
                  <a16:creationId xmlns:a16="http://schemas.microsoft.com/office/drawing/2014/main" id="{1803051E-7C26-4F53-8293-B4EAED4212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7" name="Freeform 9">
              <a:extLst>
                <a:ext uri="{FF2B5EF4-FFF2-40B4-BE49-F238E27FC236}">
                  <a16:creationId xmlns:a16="http://schemas.microsoft.com/office/drawing/2014/main" id="{D10888CD-E496-4116-9C45-CF4F17ADE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0">
              <a:extLst>
                <a:ext uri="{FF2B5EF4-FFF2-40B4-BE49-F238E27FC236}">
                  <a16:creationId xmlns:a16="http://schemas.microsoft.com/office/drawing/2014/main" id="{0A42DA8F-DA3D-43E9-A184-E0F6C133A1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1">
              <a:extLst>
                <a:ext uri="{FF2B5EF4-FFF2-40B4-BE49-F238E27FC236}">
                  <a16:creationId xmlns:a16="http://schemas.microsoft.com/office/drawing/2014/main" id="{473EAD31-7AA3-49B7-ADD6-C13FF0F14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2">
              <a:extLst>
                <a:ext uri="{FF2B5EF4-FFF2-40B4-BE49-F238E27FC236}">
                  <a16:creationId xmlns:a16="http://schemas.microsoft.com/office/drawing/2014/main" id="{2BBB7CDF-BA2E-451F-9201-CF2B6FEAEA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3">
              <a:extLst>
                <a:ext uri="{FF2B5EF4-FFF2-40B4-BE49-F238E27FC236}">
                  <a16:creationId xmlns:a16="http://schemas.microsoft.com/office/drawing/2014/main" id="{84809EF2-CD0D-4BC3-ABC7-E7E312A1D7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2" name="Freeform 14">
              <a:extLst>
                <a:ext uri="{FF2B5EF4-FFF2-40B4-BE49-F238E27FC236}">
                  <a16:creationId xmlns:a16="http://schemas.microsoft.com/office/drawing/2014/main" id="{11D2D6C5-637B-4AFE-97F4-D4E48A6134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3" name="Freeform 15">
              <a:extLst>
                <a:ext uri="{FF2B5EF4-FFF2-40B4-BE49-F238E27FC236}">
                  <a16:creationId xmlns:a16="http://schemas.microsoft.com/office/drawing/2014/main" id="{F841B2C5-57F5-4FE6-B4D4-EBB3F30881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4" name="Freeform 16">
              <a:extLst>
                <a:ext uri="{FF2B5EF4-FFF2-40B4-BE49-F238E27FC236}">
                  <a16:creationId xmlns:a16="http://schemas.microsoft.com/office/drawing/2014/main" id="{B4822A39-2A52-4B2C-9319-BEFC526DB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5" name="Freeform 17">
              <a:extLst>
                <a:ext uri="{FF2B5EF4-FFF2-40B4-BE49-F238E27FC236}">
                  <a16:creationId xmlns:a16="http://schemas.microsoft.com/office/drawing/2014/main" id="{4E469692-E783-4950-8DEC-3A1FD3978B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18">
              <a:extLst>
                <a:ext uri="{FF2B5EF4-FFF2-40B4-BE49-F238E27FC236}">
                  <a16:creationId xmlns:a16="http://schemas.microsoft.com/office/drawing/2014/main" id="{012909CD-3254-41E5-B8BB-0F2D7CE0D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19">
              <a:extLst>
                <a:ext uri="{FF2B5EF4-FFF2-40B4-BE49-F238E27FC236}">
                  <a16:creationId xmlns:a16="http://schemas.microsoft.com/office/drawing/2014/main" id="{93E7648E-861E-4503-AEDC-56C4EC507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8" name="Freeform 20">
              <a:extLst>
                <a:ext uri="{FF2B5EF4-FFF2-40B4-BE49-F238E27FC236}">
                  <a16:creationId xmlns:a16="http://schemas.microsoft.com/office/drawing/2014/main" id="{F9C72257-EBD0-4D1C-A32C-D84644687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1">
              <a:extLst>
                <a:ext uri="{FF2B5EF4-FFF2-40B4-BE49-F238E27FC236}">
                  <a16:creationId xmlns:a16="http://schemas.microsoft.com/office/drawing/2014/main" id="{87BB2CBB-9C22-4E28-AB86-DC92AEE2D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2">
              <a:extLst>
                <a:ext uri="{FF2B5EF4-FFF2-40B4-BE49-F238E27FC236}">
                  <a16:creationId xmlns:a16="http://schemas.microsoft.com/office/drawing/2014/main" id="{F85B3053-8D9F-410A-80C2-7960DDEA6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31" name="Freeform 23">
              <a:extLst>
                <a:ext uri="{FF2B5EF4-FFF2-40B4-BE49-F238E27FC236}">
                  <a16:creationId xmlns:a16="http://schemas.microsoft.com/office/drawing/2014/main" id="{E8FF5DA7-6E72-41F1-A54C-EAF440A27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8" name="Group 32">
            <a:extLst>
              <a:ext uri="{FF2B5EF4-FFF2-40B4-BE49-F238E27FC236}">
                <a16:creationId xmlns:a16="http://schemas.microsoft.com/office/drawing/2014/main" id="{A899734C-500F-4274-9854-8BFA14A1D7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1186483"/>
            <a:ext cx="8848345" cy="4477933"/>
            <a:chOff x="1669293" y="1186483"/>
            <a:chExt cx="8848345" cy="4477933"/>
          </a:xfrm>
        </p:grpSpPr>
        <p:sp>
          <p:nvSpPr>
            <p:cNvPr id="34" name="Rectangle 33">
              <a:extLst>
                <a:ext uri="{FF2B5EF4-FFF2-40B4-BE49-F238E27FC236}">
                  <a16:creationId xmlns:a16="http://schemas.microsoft.com/office/drawing/2014/main" id="{FF07BF51-2934-47AD-A415-7400882F14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5" name="Isosceles Triangle 34">
              <a:extLst>
                <a:ext uri="{FF2B5EF4-FFF2-40B4-BE49-F238E27FC236}">
                  <a16:creationId xmlns:a16="http://schemas.microsoft.com/office/drawing/2014/main" id="{DD6E3DF0-EDC0-458B-9C5B-911814F0A6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6" name="Rectangle 35">
              <a:extLst>
                <a:ext uri="{FF2B5EF4-FFF2-40B4-BE49-F238E27FC236}">
                  <a16:creationId xmlns:a16="http://schemas.microsoft.com/office/drawing/2014/main" id="{5D0824B1-47C9-4504-99FB-CB1505197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69" name="Rectangle 37">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3061" cy="68692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0" name="Group 39">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71"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2"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3"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4"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5"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2"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3"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9"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90" name="Freeform: Shape 60">
            <a:extLst>
              <a:ext uri="{FF2B5EF4-FFF2-40B4-BE49-F238E27FC236}">
                <a16:creationId xmlns:a16="http://schemas.microsoft.com/office/drawing/2014/main" id="{A7795DFA-888F-47E2-B44E-DE1D3B3E4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058957"/>
          </a:xfrm>
          <a:custGeom>
            <a:avLst/>
            <a:gdLst>
              <a:gd name="connsiteX0" fmla="*/ 0 w 12192000"/>
              <a:gd name="connsiteY0" fmla="*/ 0 h 5058957"/>
              <a:gd name="connsiteX1" fmla="*/ 12192000 w 12192000"/>
              <a:gd name="connsiteY1" fmla="*/ 0 h 5058957"/>
              <a:gd name="connsiteX2" fmla="*/ 12192000 w 12192000"/>
              <a:gd name="connsiteY2" fmla="*/ 259692 h 5058957"/>
              <a:gd name="connsiteX3" fmla="*/ 12192000 w 12192000"/>
              <a:gd name="connsiteY3" fmla="*/ 3542069 h 5058957"/>
              <a:gd name="connsiteX4" fmla="*/ 12192000 w 12192000"/>
              <a:gd name="connsiteY4" fmla="*/ 3734194 h 5058957"/>
              <a:gd name="connsiteX5" fmla="*/ 12192000 w 12192000"/>
              <a:gd name="connsiteY5" fmla="*/ 4710012 h 5058957"/>
              <a:gd name="connsiteX6" fmla="*/ 12113803 w 12192000"/>
              <a:gd name="connsiteY6" fmla="*/ 4718295 h 5058957"/>
              <a:gd name="connsiteX7" fmla="*/ 6753597 w 12192000"/>
              <a:gd name="connsiteY7" fmla="*/ 5041852 h 5058957"/>
              <a:gd name="connsiteX8" fmla="*/ 400746 w 12192000"/>
              <a:gd name="connsiteY8" fmla="*/ 4870509 h 5058957"/>
              <a:gd name="connsiteX9" fmla="*/ 0 w 12192000"/>
              <a:gd name="connsiteY9" fmla="*/ 4833533 h 5058957"/>
              <a:gd name="connsiteX10" fmla="*/ 0 w 12192000"/>
              <a:gd name="connsiteY10" fmla="*/ 3734194 h 5058957"/>
              <a:gd name="connsiteX11" fmla="*/ 0 w 12192000"/>
              <a:gd name="connsiteY11" fmla="*/ 3542069 h 5058957"/>
              <a:gd name="connsiteX12" fmla="*/ 0 w 12192000"/>
              <a:gd name="connsiteY12" fmla="*/ 259692 h 5058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5058957">
                <a:moveTo>
                  <a:pt x="0" y="0"/>
                </a:moveTo>
                <a:lnTo>
                  <a:pt x="12192000" y="0"/>
                </a:lnTo>
                <a:lnTo>
                  <a:pt x="12192000" y="259692"/>
                </a:lnTo>
                <a:lnTo>
                  <a:pt x="12192000" y="3542069"/>
                </a:lnTo>
                <a:lnTo>
                  <a:pt x="12192000" y="3734194"/>
                </a:lnTo>
                <a:lnTo>
                  <a:pt x="12192000" y="4710012"/>
                </a:lnTo>
                <a:lnTo>
                  <a:pt x="12113803" y="4718295"/>
                </a:lnTo>
                <a:cubicBezTo>
                  <a:pt x="10139508" y="4916244"/>
                  <a:pt x="8237152" y="5009247"/>
                  <a:pt x="6753597" y="5041852"/>
                </a:cubicBezTo>
                <a:cubicBezTo>
                  <a:pt x="4940362" y="5081701"/>
                  <a:pt x="2657278" y="5062371"/>
                  <a:pt x="400746" y="4870509"/>
                </a:cubicBezTo>
                <a:lnTo>
                  <a:pt x="0" y="4833533"/>
                </a:lnTo>
                <a:lnTo>
                  <a:pt x="0" y="3734194"/>
                </a:lnTo>
                <a:lnTo>
                  <a:pt x="0" y="3542069"/>
                </a:lnTo>
                <a:lnTo>
                  <a:pt x="0" y="259692"/>
                </a:lnTo>
                <a:close/>
              </a:path>
            </a:pathLst>
          </a:custGeom>
          <a:solidFill>
            <a:schemeClr val="bg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3" name="Text Placeholder 2">
            <a:extLst>
              <a:ext uri="{FF2B5EF4-FFF2-40B4-BE49-F238E27FC236}">
                <a16:creationId xmlns:a16="http://schemas.microsoft.com/office/drawing/2014/main" id="{2DF692E7-274B-B747-8E28-E228D0805C2A}"/>
              </a:ext>
            </a:extLst>
          </p:cNvPr>
          <p:cNvSpPr>
            <a:spLocks noGrp="1"/>
          </p:cNvSpPr>
          <p:nvPr>
            <p:ph type="body" idx="1"/>
          </p:nvPr>
        </p:nvSpPr>
        <p:spPr>
          <a:xfrm>
            <a:off x="1759237" y="5240050"/>
            <a:ext cx="8673427" cy="1605218"/>
          </a:xfrm>
        </p:spPr>
        <p:txBody>
          <a:bodyPr vert="horz" lIns="91440" tIns="0" rIns="91440" bIns="45720" rtlCol="0">
            <a:normAutofit/>
          </a:bodyPr>
          <a:lstStyle/>
          <a:p>
            <a:pPr algn="l">
              <a:lnSpc>
                <a:spcPct val="100000"/>
              </a:lnSpc>
            </a:pPr>
            <a:r>
              <a:rPr lang="en-US" sz="1600" dirty="0">
                <a:solidFill>
                  <a:schemeClr val="bg1"/>
                </a:solidFill>
              </a:rPr>
              <a:t>We observed:</a:t>
            </a:r>
          </a:p>
          <a:p>
            <a:pPr marL="285750" indent="-285750" algn="l">
              <a:lnSpc>
                <a:spcPct val="100000"/>
              </a:lnSpc>
              <a:buFont typeface="Arial" panose="020B0604020202020204" pitchFamily="34" charset="0"/>
              <a:buChar char="•"/>
            </a:pPr>
            <a:r>
              <a:rPr lang="en-US" sz="1600" dirty="0">
                <a:solidFill>
                  <a:schemeClr val="bg1"/>
                </a:solidFill>
              </a:rPr>
              <a:t>11 shoe types</a:t>
            </a:r>
          </a:p>
          <a:p>
            <a:pPr marL="285750" indent="-285750" algn="l">
              <a:lnSpc>
                <a:spcPct val="100000"/>
              </a:lnSpc>
              <a:buFont typeface="Arial" panose="020B0604020202020204" pitchFamily="34" charset="0"/>
              <a:buChar char="•"/>
            </a:pPr>
            <a:r>
              <a:rPr lang="en-US" sz="1600" dirty="0">
                <a:solidFill>
                  <a:schemeClr val="bg1"/>
                </a:solidFill>
              </a:rPr>
              <a:t>50 different color ways (i.e. colors)</a:t>
            </a:r>
          </a:p>
          <a:p>
            <a:pPr algn="l">
              <a:lnSpc>
                <a:spcPct val="100000"/>
              </a:lnSpc>
            </a:pPr>
            <a:r>
              <a:rPr lang="en-US" sz="1600" dirty="0">
                <a:solidFill>
                  <a:schemeClr val="bg1"/>
                </a:solidFill>
              </a:rPr>
              <a:t>Each color way had different available units, launch dates, &amp; retail pricing</a:t>
            </a:r>
          </a:p>
        </p:txBody>
      </p:sp>
      <p:pic>
        <p:nvPicPr>
          <p:cNvPr id="7" name="Picture 6" descr="A picture containing bird&#10;&#10;Description automatically generated">
            <a:extLst>
              <a:ext uri="{FF2B5EF4-FFF2-40B4-BE49-F238E27FC236}">
                <a16:creationId xmlns:a16="http://schemas.microsoft.com/office/drawing/2014/main" id="{B5F56F95-BD13-8D4F-A947-741B137F403C}"/>
              </a:ext>
            </a:extLst>
          </p:cNvPr>
          <p:cNvPicPr>
            <a:picLocks noChangeAspect="1"/>
          </p:cNvPicPr>
          <p:nvPr/>
        </p:nvPicPr>
        <p:blipFill>
          <a:blip r:embed="rId3"/>
          <a:stretch>
            <a:fillRect/>
          </a:stretch>
        </p:blipFill>
        <p:spPr>
          <a:xfrm>
            <a:off x="2650008" y="626940"/>
            <a:ext cx="6900977" cy="3864547"/>
          </a:xfrm>
          <a:prstGeom prst="rect">
            <a:avLst/>
          </a:prstGeom>
        </p:spPr>
      </p:pic>
    </p:spTree>
    <p:extLst>
      <p:ext uri="{BB962C8B-B14F-4D97-AF65-F5344CB8AC3E}">
        <p14:creationId xmlns:p14="http://schemas.microsoft.com/office/powerpoint/2010/main" val="16306452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92" name="Group 132">
            <a:extLst>
              <a:ext uri="{FF2B5EF4-FFF2-40B4-BE49-F238E27FC236}">
                <a16:creationId xmlns:a16="http://schemas.microsoft.com/office/drawing/2014/main" id="{AE19E2D2-078B-459F-A431-2037B063FD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34" name="Freeform 5">
              <a:extLst>
                <a:ext uri="{FF2B5EF4-FFF2-40B4-BE49-F238E27FC236}">
                  <a16:creationId xmlns:a16="http://schemas.microsoft.com/office/drawing/2014/main" id="{14035B44-9204-427C-98D0-75678B980C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5" name="Freeform 6">
              <a:extLst>
                <a:ext uri="{FF2B5EF4-FFF2-40B4-BE49-F238E27FC236}">
                  <a16:creationId xmlns:a16="http://schemas.microsoft.com/office/drawing/2014/main" id="{755FDC7E-5938-4B4B-8877-06EE01FCDB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6" name="Freeform 7">
              <a:extLst>
                <a:ext uri="{FF2B5EF4-FFF2-40B4-BE49-F238E27FC236}">
                  <a16:creationId xmlns:a16="http://schemas.microsoft.com/office/drawing/2014/main" id="{F0437E65-E6AA-41CB-8690-97980FE0D4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7" name="Freeform 8">
              <a:extLst>
                <a:ext uri="{FF2B5EF4-FFF2-40B4-BE49-F238E27FC236}">
                  <a16:creationId xmlns:a16="http://schemas.microsoft.com/office/drawing/2014/main" id="{3F0EF991-E8E2-4486-80F2-A9E03DA18D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38" name="Freeform 9">
              <a:extLst>
                <a:ext uri="{FF2B5EF4-FFF2-40B4-BE49-F238E27FC236}">
                  <a16:creationId xmlns:a16="http://schemas.microsoft.com/office/drawing/2014/main" id="{FB081D04-EE00-42EF-BBFB-684673613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39" name="Freeform 10">
              <a:extLst>
                <a:ext uri="{FF2B5EF4-FFF2-40B4-BE49-F238E27FC236}">
                  <a16:creationId xmlns:a16="http://schemas.microsoft.com/office/drawing/2014/main" id="{12B7F571-868C-421B-8A57-6196C8124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40" name="Freeform 11">
              <a:extLst>
                <a:ext uri="{FF2B5EF4-FFF2-40B4-BE49-F238E27FC236}">
                  <a16:creationId xmlns:a16="http://schemas.microsoft.com/office/drawing/2014/main" id="{7E4953C7-80FE-46D4-A354-20321F421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1" name="Freeform 12">
              <a:extLst>
                <a:ext uri="{FF2B5EF4-FFF2-40B4-BE49-F238E27FC236}">
                  <a16:creationId xmlns:a16="http://schemas.microsoft.com/office/drawing/2014/main" id="{C60293D3-71F6-45CD-890F-E68F81CDD9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2" name="Freeform 13">
              <a:extLst>
                <a:ext uri="{FF2B5EF4-FFF2-40B4-BE49-F238E27FC236}">
                  <a16:creationId xmlns:a16="http://schemas.microsoft.com/office/drawing/2014/main" id="{940865AC-2494-4A34-80AC-0D78FE9C50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3" name="Freeform 14">
              <a:extLst>
                <a:ext uri="{FF2B5EF4-FFF2-40B4-BE49-F238E27FC236}">
                  <a16:creationId xmlns:a16="http://schemas.microsoft.com/office/drawing/2014/main" id="{E8206DC4-8F5A-4192-BB5B-39A4A2CDDD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4" name="Freeform 15">
              <a:extLst>
                <a:ext uri="{FF2B5EF4-FFF2-40B4-BE49-F238E27FC236}">
                  <a16:creationId xmlns:a16="http://schemas.microsoft.com/office/drawing/2014/main" id="{1851F69F-8755-4226-9A81-C27799E32B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5" name="Freeform 16">
              <a:extLst>
                <a:ext uri="{FF2B5EF4-FFF2-40B4-BE49-F238E27FC236}">
                  <a16:creationId xmlns:a16="http://schemas.microsoft.com/office/drawing/2014/main" id="{D85B97EF-28BC-441A-9EBB-81EF34094A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6" name="Freeform 17">
              <a:extLst>
                <a:ext uri="{FF2B5EF4-FFF2-40B4-BE49-F238E27FC236}">
                  <a16:creationId xmlns:a16="http://schemas.microsoft.com/office/drawing/2014/main" id="{7C68D975-1EC2-4BFA-811D-0454109E3B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7" name="Freeform 18">
              <a:extLst>
                <a:ext uri="{FF2B5EF4-FFF2-40B4-BE49-F238E27FC236}">
                  <a16:creationId xmlns:a16="http://schemas.microsoft.com/office/drawing/2014/main" id="{251959DD-2AB4-4342-8A28-A252939263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8" name="Freeform 19">
              <a:extLst>
                <a:ext uri="{FF2B5EF4-FFF2-40B4-BE49-F238E27FC236}">
                  <a16:creationId xmlns:a16="http://schemas.microsoft.com/office/drawing/2014/main" id="{785D37AB-3782-4D04-A998-0C126E1BDF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9" name="Freeform 20">
              <a:extLst>
                <a:ext uri="{FF2B5EF4-FFF2-40B4-BE49-F238E27FC236}">
                  <a16:creationId xmlns:a16="http://schemas.microsoft.com/office/drawing/2014/main" id="{9313ACA4-E3EA-43A3-822B-DD5DF119D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50" name="Freeform 21">
              <a:extLst>
                <a:ext uri="{FF2B5EF4-FFF2-40B4-BE49-F238E27FC236}">
                  <a16:creationId xmlns:a16="http://schemas.microsoft.com/office/drawing/2014/main" id="{5A98D1AB-DF34-414B-9696-4B671EC20B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151" name="Freeform 22">
              <a:extLst>
                <a:ext uri="{FF2B5EF4-FFF2-40B4-BE49-F238E27FC236}">
                  <a16:creationId xmlns:a16="http://schemas.microsoft.com/office/drawing/2014/main" id="{8153A7D0-F980-48CC-B318-806C679F48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2" name="Freeform 23">
              <a:extLst>
                <a:ext uri="{FF2B5EF4-FFF2-40B4-BE49-F238E27FC236}">
                  <a16:creationId xmlns:a16="http://schemas.microsoft.com/office/drawing/2014/main" id="{96E44097-7726-43F7-9E27-8BD5BCF89A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3" name="Freeform 24">
              <a:extLst>
                <a:ext uri="{FF2B5EF4-FFF2-40B4-BE49-F238E27FC236}">
                  <a16:creationId xmlns:a16="http://schemas.microsoft.com/office/drawing/2014/main" id="{65B28630-DA3C-4E4C-94ED-0ED8F353C0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3" name="Freeform 25">
              <a:extLst>
                <a:ext uri="{FF2B5EF4-FFF2-40B4-BE49-F238E27FC236}">
                  <a16:creationId xmlns:a16="http://schemas.microsoft.com/office/drawing/2014/main" id="{1686151F-4919-4A15-9EC3-0329453ED6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156" name="Group 155">
            <a:extLst>
              <a:ext uri="{FF2B5EF4-FFF2-40B4-BE49-F238E27FC236}">
                <a16:creationId xmlns:a16="http://schemas.microsoft.com/office/drawing/2014/main" id="{E10C7CFA-FC7F-479C-9026-39109C0B596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470421"/>
            <a:chOff x="697883" y="1816768"/>
            <a:chExt cx="3674476" cy="3470421"/>
          </a:xfrm>
        </p:grpSpPr>
        <p:sp>
          <p:nvSpPr>
            <p:cNvPr id="157" name="Rectangle 156">
              <a:extLst>
                <a:ext uri="{FF2B5EF4-FFF2-40B4-BE49-F238E27FC236}">
                  <a16:creationId xmlns:a16="http://schemas.microsoft.com/office/drawing/2014/main" id="{9971A5E3-BBAD-4023-B07C-7FBC4202D8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8" name="Isosceles Triangle 22">
              <a:extLst>
                <a:ext uri="{FF2B5EF4-FFF2-40B4-BE49-F238E27FC236}">
                  <a16:creationId xmlns:a16="http://schemas.microsoft.com/office/drawing/2014/main" id="{FC05BA5F-5BBE-4BFA-A313-1554762332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4" name="Rectangle 158">
              <a:extLst>
                <a:ext uri="{FF2B5EF4-FFF2-40B4-BE49-F238E27FC236}">
                  <a16:creationId xmlns:a16="http://schemas.microsoft.com/office/drawing/2014/main" id="{5275B948-0170-4286-84CE-04CA461F27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useBgFill="1">
        <p:nvSpPr>
          <p:cNvPr id="195" name="Rectangle 160">
            <a:extLst>
              <a:ext uri="{FF2B5EF4-FFF2-40B4-BE49-F238E27FC236}">
                <a16:creationId xmlns:a16="http://schemas.microsoft.com/office/drawing/2014/main" id="{48CAE4AE-A9DF-45AF-9A9C-1712BC634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6" name="Group 162">
            <a:extLst>
              <a:ext uri="{FF2B5EF4-FFF2-40B4-BE49-F238E27FC236}">
                <a16:creationId xmlns:a16="http://schemas.microsoft.com/office/drawing/2014/main" id="{6C272060-BC98-4C91-A58F-4DFEC566CF7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97" name="Freeform 5">
              <a:extLst>
                <a:ext uri="{FF2B5EF4-FFF2-40B4-BE49-F238E27FC236}">
                  <a16:creationId xmlns:a16="http://schemas.microsoft.com/office/drawing/2014/main" id="{8BA2DCB9-0DC0-4109-B2A2-56896E35E66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8" name="Freeform 6">
              <a:extLst>
                <a:ext uri="{FF2B5EF4-FFF2-40B4-BE49-F238E27FC236}">
                  <a16:creationId xmlns:a16="http://schemas.microsoft.com/office/drawing/2014/main" id="{64A33555-1142-4AD7-8084-1A99422A118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9" name="Freeform 7">
              <a:extLst>
                <a:ext uri="{FF2B5EF4-FFF2-40B4-BE49-F238E27FC236}">
                  <a16:creationId xmlns:a16="http://schemas.microsoft.com/office/drawing/2014/main" id="{BC6E4081-1A88-453E-8CCF-B97B0CE20DF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0" name="Freeform 8">
              <a:extLst>
                <a:ext uri="{FF2B5EF4-FFF2-40B4-BE49-F238E27FC236}">
                  <a16:creationId xmlns:a16="http://schemas.microsoft.com/office/drawing/2014/main" id="{5B7E0935-6EE8-4C61-AED5-09B9A2A99A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1" name="Freeform 9">
              <a:extLst>
                <a:ext uri="{FF2B5EF4-FFF2-40B4-BE49-F238E27FC236}">
                  <a16:creationId xmlns:a16="http://schemas.microsoft.com/office/drawing/2014/main" id="{EB962BD6-C878-48FF-A75E-DCC7BDA3C33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2" name="Freeform 10">
              <a:extLst>
                <a:ext uri="{FF2B5EF4-FFF2-40B4-BE49-F238E27FC236}">
                  <a16:creationId xmlns:a16="http://schemas.microsoft.com/office/drawing/2014/main" id="{CABF3786-BDE1-4FE5-9967-F6B6131A2C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3" name="Freeform 11">
              <a:extLst>
                <a:ext uri="{FF2B5EF4-FFF2-40B4-BE49-F238E27FC236}">
                  <a16:creationId xmlns:a16="http://schemas.microsoft.com/office/drawing/2014/main" id="{4969707A-C75E-4F7F-A5C2-2991C654755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4" name="Freeform 12">
              <a:extLst>
                <a:ext uri="{FF2B5EF4-FFF2-40B4-BE49-F238E27FC236}">
                  <a16:creationId xmlns:a16="http://schemas.microsoft.com/office/drawing/2014/main" id="{0E293989-8389-48CD-85D3-CAEFD5E9637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5" name="Freeform 13">
              <a:extLst>
                <a:ext uri="{FF2B5EF4-FFF2-40B4-BE49-F238E27FC236}">
                  <a16:creationId xmlns:a16="http://schemas.microsoft.com/office/drawing/2014/main" id="{8DCF1E8B-9247-45E2-8641-90DA9F7D525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6" name="Freeform 14">
              <a:extLst>
                <a:ext uri="{FF2B5EF4-FFF2-40B4-BE49-F238E27FC236}">
                  <a16:creationId xmlns:a16="http://schemas.microsoft.com/office/drawing/2014/main" id="{48DF418F-91AD-4E55-AF3B-F28FF45961B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7" name="Freeform 15">
              <a:extLst>
                <a:ext uri="{FF2B5EF4-FFF2-40B4-BE49-F238E27FC236}">
                  <a16:creationId xmlns:a16="http://schemas.microsoft.com/office/drawing/2014/main" id="{EDBF35BD-D1DA-49B1-AE30-289189DACD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8" name="Freeform 16">
              <a:extLst>
                <a:ext uri="{FF2B5EF4-FFF2-40B4-BE49-F238E27FC236}">
                  <a16:creationId xmlns:a16="http://schemas.microsoft.com/office/drawing/2014/main" id="{69198BEC-A3B6-4562-AB0F-3E7760026C4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9" name="Freeform 17">
              <a:extLst>
                <a:ext uri="{FF2B5EF4-FFF2-40B4-BE49-F238E27FC236}">
                  <a16:creationId xmlns:a16="http://schemas.microsoft.com/office/drawing/2014/main" id="{9AB30D45-77AB-4323-83A2-1A637D07D54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0" name="Freeform 18">
              <a:extLst>
                <a:ext uri="{FF2B5EF4-FFF2-40B4-BE49-F238E27FC236}">
                  <a16:creationId xmlns:a16="http://schemas.microsoft.com/office/drawing/2014/main" id="{D1AD137E-7B63-434C-9D0D-5A64BB49685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1" name="Freeform 19">
              <a:extLst>
                <a:ext uri="{FF2B5EF4-FFF2-40B4-BE49-F238E27FC236}">
                  <a16:creationId xmlns:a16="http://schemas.microsoft.com/office/drawing/2014/main" id="{8B32BE2D-36DC-4BD0-952E-8FE32A70DB8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2" name="Freeform 20">
              <a:extLst>
                <a:ext uri="{FF2B5EF4-FFF2-40B4-BE49-F238E27FC236}">
                  <a16:creationId xmlns:a16="http://schemas.microsoft.com/office/drawing/2014/main" id="{930295E0-AD01-4DB0-9829-AD91BED608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3" name="Freeform 21">
              <a:extLst>
                <a:ext uri="{FF2B5EF4-FFF2-40B4-BE49-F238E27FC236}">
                  <a16:creationId xmlns:a16="http://schemas.microsoft.com/office/drawing/2014/main" id="{29807E74-6BFD-4EA7-B3F3-92C0728A7D8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 name="Freeform 22">
              <a:extLst>
                <a:ext uri="{FF2B5EF4-FFF2-40B4-BE49-F238E27FC236}">
                  <a16:creationId xmlns:a16="http://schemas.microsoft.com/office/drawing/2014/main" id="{C9EDBF49-4B87-4B6F-BEE6-DDC4A63CE60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4" name="Freeform 23">
              <a:extLst>
                <a:ext uri="{FF2B5EF4-FFF2-40B4-BE49-F238E27FC236}">
                  <a16:creationId xmlns:a16="http://schemas.microsoft.com/office/drawing/2014/main" id="{7738C468-1405-4ED9-8392-F93FA995EE0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5" name="Freeform 24">
              <a:extLst>
                <a:ext uri="{FF2B5EF4-FFF2-40B4-BE49-F238E27FC236}">
                  <a16:creationId xmlns:a16="http://schemas.microsoft.com/office/drawing/2014/main" id="{F16402CF-F511-450A-8584-8C8A5B7E9D9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6" name="Freeform 25">
              <a:extLst>
                <a:ext uri="{FF2B5EF4-FFF2-40B4-BE49-F238E27FC236}">
                  <a16:creationId xmlns:a16="http://schemas.microsoft.com/office/drawing/2014/main" id="{85E5B49A-CFC2-4019-9BA6-528095F788C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3" name="Title 2">
            <a:extLst>
              <a:ext uri="{FF2B5EF4-FFF2-40B4-BE49-F238E27FC236}">
                <a16:creationId xmlns:a16="http://schemas.microsoft.com/office/drawing/2014/main" id="{C0918E15-F742-1546-B685-4D016FC0EDF8}"/>
              </a:ext>
            </a:extLst>
          </p:cNvPr>
          <p:cNvSpPr>
            <a:spLocks noGrp="1"/>
          </p:cNvSpPr>
          <p:nvPr>
            <p:ph type="title"/>
          </p:nvPr>
        </p:nvSpPr>
        <p:spPr>
          <a:xfrm>
            <a:off x="7269686" y="795527"/>
            <a:ext cx="4123738" cy="1433323"/>
          </a:xfrm>
        </p:spPr>
        <p:txBody>
          <a:bodyPr vert="horz" lIns="228600" tIns="228600" rIns="228600" bIns="228600" rtlCol="0" anchor="ctr">
            <a:normAutofit/>
          </a:bodyPr>
          <a:lstStyle/>
          <a:p>
            <a:pPr algn="l"/>
            <a:r>
              <a:rPr lang="en-US" sz="3200">
                <a:solidFill>
                  <a:schemeClr val="tx2"/>
                </a:solidFill>
              </a:rPr>
              <a:t>Methodologies</a:t>
            </a:r>
          </a:p>
        </p:txBody>
      </p:sp>
      <p:sp>
        <p:nvSpPr>
          <p:cNvPr id="217" name="Rectangle 185">
            <a:extLst>
              <a:ext uri="{FF2B5EF4-FFF2-40B4-BE49-F238E27FC236}">
                <a16:creationId xmlns:a16="http://schemas.microsoft.com/office/drawing/2014/main" id="{E972DE0D-2E53-4159-ABD3-C601524262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7720" y="795527"/>
            <a:ext cx="5970638" cy="5248847"/>
          </a:xfrm>
          <a:prstGeom prst="rect">
            <a:avLst/>
          </a:prstGeom>
          <a:solidFill>
            <a:schemeClr val="bg1"/>
          </a:solidFill>
          <a:ln w="19050">
            <a:solidFill>
              <a:srgbClr val="CCD048"/>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a:extLst>
              <a:ext uri="{FF2B5EF4-FFF2-40B4-BE49-F238E27FC236}">
                <a16:creationId xmlns:a16="http://schemas.microsoft.com/office/drawing/2014/main" id="{ACF3EF84-83A7-0646-9697-713840C172C4}"/>
              </a:ext>
            </a:extLst>
          </p:cNvPr>
          <p:cNvPicPr>
            <a:picLocks noGrp="1" noChangeAspect="1"/>
          </p:cNvPicPr>
          <p:nvPr>
            <p:ph type="pic" idx="1"/>
          </p:nvPr>
        </p:nvPicPr>
        <p:blipFill rotWithShape="1">
          <a:blip r:embed="rId3"/>
          <a:srcRect l="9717" r="9717"/>
          <a:stretch/>
        </p:blipFill>
        <p:spPr>
          <a:xfrm>
            <a:off x="972115" y="960214"/>
            <a:ext cx="5641848" cy="4919472"/>
          </a:xfrm>
          <a:prstGeom prst="rect">
            <a:avLst/>
          </a:prstGeom>
          <a:ln w="12700">
            <a:noFill/>
          </a:ln>
        </p:spPr>
      </p:pic>
      <p:sp>
        <p:nvSpPr>
          <p:cNvPr id="4" name="Text Placeholder 3">
            <a:extLst>
              <a:ext uri="{FF2B5EF4-FFF2-40B4-BE49-F238E27FC236}">
                <a16:creationId xmlns:a16="http://schemas.microsoft.com/office/drawing/2014/main" id="{4D07AA20-B3A4-1A45-91BF-2921343A80C7}"/>
              </a:ext>
            </a:extLst>
          </p:cNvPr>
          <p:cNvSpPr>
            <a:spLocks noGrp="1"/>
          </p:cNvSpPr>
          <p:nvPr>
            <p:ph type="body" sz="half" idx="2"/>
          </p:nvPr>
        </p:nvSpPr>
        <p:spPr>
          <a:xfrm>
            <a:off x="7293817" y="2338388"/>
            <a:ext cx="4099607" cy="3678237"/>
          </a:xfrm>
        </p:spPr>
        <p:txBody>
          <a:bodyPr vert="horz" lIns="91440" tIns="45720" rIns="91440" bIns="45720" rtlCol="0" anchor="ctr">
            <a:normAutofit/>
          </a:bodyPr>
          <a:lstStyle/>
          <a:p>
            <a:pPr indent="-228600" algn="l">
              <a:buClr>
                <a:srgbClr val="CCD048"/>
              </a:buClr>
              <a:buFont typeface="Wingdings" panose="05000000000000000000" pitchFamily="2" charset="2"/>
              <a:buChar char="§"/>
            </a:pPr>
            <a:r>
              <a:rPr lang="en-GB" dirty="0">
                <a:solidFill>
                  <a:schemeClr val="tx1"/>
                </a:solidFill>
              </a:rPr>
              <a:t>Shoe sales data was </a:t>
            </a:r>
            <a:r>
              <a:rPr lang="en-GB" dirty="0" err="1">
                <a:solidFill>
                  <a:schemeClr val="tx1"/>
                </a:solidFill>
              </a:rPr>
              <a:t>analyzed</a:t>
            </a:r>
            <a:r>
              <a:rPr lang="en-GB" dirty="0">
                <a:solidFill>
                  <a:schemeClr val="tx1"/>
                </a:solidFill>
              </a:rPr>
              <a:t> along groupings of: </a:t>
            </a:r>
          </a:p>
          <a:p>
            <a:pPr lvl="1" indent="-228600">
              <a:buClr>
                <a:srgbClr val="CCD048"/>
              </a:buClr>
              <a:buFont typeface="Wingdings" panose="05000000000000000000" pitchFamily="2" charset="2"/>
              <a:buChar char="§"/>
            </a:pPr>
            <a:r>
              <a:rPr lang="en-GB" dirty="0">
                <a:solidFill>
                  <a:schemeClr val="tx1"/>
                </a:solidFill>
              </a:rPr>
              <a:t>sneaker type (</a:t>
            </a:r>
            <a:r>
              <a:rPr lang="en-GB" dirty="0" err="1">
                <a:solidFill>
                  <a:schemeClr val="tx1"/>
                </a:solidFill>
              </a:rPr>
              <a:t>eg.</a:t>
            </a:r>
            <a:r>
              <a:rPr lang="en-GB" dirty="0">
                <a:solidFill>
                  <a:schemeClr val="tx1"/>
                </a:solidFill>
              </a:rPr>
              <a:t> Air Max 90s, Yeezy Boost 350s, Air Force 1s, etc)</a:t>
            </a:r>
            <a:endParaRPr lang="en-GB" dirty="0"/>
          </a:p>
          <a:p>
            <a:pPr lvl="2" indent="-228600">
              <a:buClr>
                <a:srgbClr val="CCD048"/>
              </a:buClr>
              <a:buFont typeface="Wingdings" panose="05000000000000000000" pitchFamily="2" charset="2"/>
              <a:buChar char="§"/>
            </a:pPr>
            <a:r>
              <a:rPr lang="en-GB" dirty="0">
                <a:solidFill>
                  <a:schemeClr val="tx1"/>
                </a:solidFill>
              </a:rPr>
              <a:t>sneaker </a:t>
            </a:r>
            <a:r>
              <a:rPr lang="en-GB" dirty="0" err="1">
                <a:solidFill>
                  <a:schemeClr val="tx1"/>
                </a:solidFill>
              </a:rPr>
              <a:t>colorway</a:t>
            </a:r>
            <a:endParaRPr lang="en-GB" dirty="0"/>
          </a:p>
          <a:p>
            <a:pPr lvl="2" indent="-228600">
              <a:buClr>
                <a:srgbClr val="CCD048"/>
              </a:buClr>
              <a:buFont typeface="Wingdings" panose="05000000000000000000" pitchFamily="2" charset="2"/>
              <a:buChar char="§"/>
            </a:pPr>
            <a:r>
              <a:rPr lang="en-GB" dirty="0">
                <a:solidFill>
                  <a:schemeClr val="tx1"/>
                </a:solidFill>
              </a:rPr>
              <a:t>Brand</a:t>
            </a:r>
            <a:endParaRPr lang="en-GB" dirty="0"/>
          </a:p>
          <a:p>
            <a:pPr lvl="2" indent="-228600">
              <a:buClr>
                <a:srgbClr val="CCD048"/>
              </a:buClr>
              <a:buFont typeface="Wingdings" panose="05000000000000000000" pitchFamily="2" charset="2"/>
              <a:buChar char="§"/>
            </a:pPr>
            <a:r>
              <a:rPr lang="en-GB" dirty="0">
                <a:solidFill>
                  <a:schemeClr val="tx1"/>
                </a:solidFill>
              </a:rPr>
              <a:t>geographic buyer distribution</a:t>
            </a:r>
          </a:p>
          <a:p>
            <a:pPr indent="-228600" algn="l">
              <a:buClr>
                <a:srgbClr val="CCD048"/>
              </a:buClr>
              <a:buFont typeface="Wingdings" panose="05000000000000000000" pitchFamily="2" charset="2"/>
              <a:buChar char="§"/>
            </a:pPr>
            <a:r>
              <a:rPr lang="en-GB" dirty="0">
                <a:solidFill>
                  <a:schemeClr val="tx1"/>
                </a:solidFill>
              </a:rPr>
              <a:t>Google Trends data was pulled for brand searches on a state level and national level</a:t>
            </a:r>
            <a:endParaRPr lang="en-US" dirty="0">
              <a:solidFill>
                <a:schemeClr val="tx1"/>
              </a:solidFill>
            </a:endParaRPr>
          </a:p>
        </p:txBody>
      </p:sp>
    </p:spTree>
    <p:extLst>
      <p:ext uri="{BB962C8B-B14F-4D97-AF65-F5344CB8AC3E}">
        <p14:creationId xmlns:p14="http://schemas.microsoft.com/office/powerpoint/2010/main" val="3763007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8" name="Rectangle 97">
            <a:extLst>
              <a:ext uri="{FF2B5EF4-FFF2-40B4-BE49-F238E27FC236}">
                <a16:creationId xmlns:a16="http://schemas.microsoft.com/office/drawing/2014/main" id="{53BB5D57-6178-4F62-B472-0312F6D95A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0" name="Group 99">
            <a:extLst>
              <a:ext uri="{FF2B5EF4-FFF2-40B4-BE49-F238E27FC236}">
                <a16:creationId xmlns:a16="http://schemas.microsoft.com/office/drawing/2014/main" id="{4800B320-C486-4967-AFB8-58E3EBDA9EF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0624" y="0"/>
            <a:ext cx="12584114" cy="6853238"/>
            <a:chOff x="-417513" y="0"/>
            <a:chExt cx="12584114" cy="6853238"/>
          </a:xfrm>
        </p:grpSpPr>
        <p:sp>
          <p:nvSpPr>
            <p:cNvPr id="101" name="Freeform 5">
              <a:extLst>
                <a:ext uri="{FF2B5EF4-FFF2-40B4-BE49-F238E27FC236}">
                  <a16:creationId xmlns:a16="http://schemas.microsoft.com/office/drawing/2014/main" id="{B6E6BEB2-753A-4253-9BE2-9E569A8A5E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2" name="Freeform 6">
              <a:extLst>
                <a:ext uri="{FF2B5EF4-FFF2-40B4-BE49-F238E27FC236}">
                  <a16:creationId xmlns:a16="http://schemas.microsoft.com/office/drawing/2014/main" id="{196A6026-E2E2-4401-BB72-F8314907A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7">
              <a:extLst>
                <a:ext uri="{FF2B5EF4-FFF2-40B4-BE49-F238E27FC236}">
                  <a16:creationId xmlns:a16="http://schemas.microsoft.com/office/drawing/2014/main" id="{C852B828-3E4B-4404-AEE7-815B0B6EE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8">
              <a:extLst>
                <a:ext uri="{FF2B5EF4-FFF2-40B4-BE49-F238E27FC236}">
                  <a16:creationId xmlns:a16="http://schemas.microsoft.com/office/drawing/2014/main" id="{B2BAC571-023A-4027-9689-5A7375FE53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5" name="Freeform 9">
              <a:extLst>
                <a:ext uri="{FF2B5EF4-FFF2-40B4-BE49-F238E27FC236}">
                  <a16:creationId xmlns:a16="http://schemas.microsoft.com/office/drawing/2014/main" id="{6BB424FB-2158-48AB-9A28-A11889AA5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6" name="Freeform 10">
              <a:extLst>
                <a:ext uri="{FF2B5EF4-FFF2-40B4-BE49-F238E27FC236}">
                  <a16:creationId xmlns:a16="http://schemas.microsoft.com/office/drawing/2014/main" id="{BE5FA512-D3FE-4F91-AE23-51DAAAA74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7" name="Freeform 11">
              <a:extLst>
                <a:ext uri="{FF2B5EF4-FFF2-40B4-BE49-F238E27FC236}">
                  <a16:creationId xmlns:a16="http://schemas.microsoft.com/office/drawing/2014/main" id="{83CF3A0A-06AA-4987-8182-4F86E662EC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8" name="Freeform 12">
              <a:extLst>
                <a:ext uri="{FF2B5EF4-FFF2-40B4-BE49-F238E27FC236}">
                  <a16:creationId xmlns:a16="http://schemas.microsoft.com/office/drawing/2014/main" id="{969C6F15-1F6D-46D5-8C47-3FBC312536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9" name="Freeform 13">
              <a:extLst>
                <a:ext uri="{FF2B5EF4-FFF2-40B4-BE49-F238E27FC236}">
                  <a16:creationId xmlns:a16="http://schemas.microsoft.com/office/drawing/2014/main" id="{01E2B94D-4E93-4C11-A1FC-B3A6E8CC5F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0" name="Freeform 14">
              <a:extLst>
                <a:ext uri="{FF2B5EF4-FFF2-40B4-BE49-F238E27FC236}">
                  <a16:creationId xmlns:a16="http://schemas.microsoft.com/office/drawing/2014/main" id="{F47C1110-8C08-4C26-BD0D-3083BFAC1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1" name="Freeform 15">
              <a:extLst>
                <a:ext uri="{FF2B5EF4-FFF2-40B4-BE49-F238E27FC236}">
                  <a16:creationId xmlns:a16="http://schemas.microsoft.com/office/drawing/2014/main" id="{3085CEBC-D1F5-4F82-93C8-8ED38B7CBE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2" name="Freeform 16">
              <a:extLst>
                <a:ext uri="{FF2B5EF4-FFF2-40B4-BE49-F238E27FC236}">
                  <a16:creationId xmlns:a16="http://schemas.microsoft.com/office/drawing/2014/main" id="{3ED8F25D-E867-46B6-A62D-3B21147680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3" name="Freeform 17">
              <a:extLst>
                <a:ext uri="{FF2B5EF4-FFF2-40B4-BE49-F238E27FC236}">
                  <a16:creationId xmlns:a16="http://schemas.microsoft.com/office/drawing/2014/main" id="{6BB81545-0C01-4B56-BADD-6B7D5B72AF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4" name="Freeform 18">
              <a:extLst>
                <a:ext uri="{FF2B5EF4-FFF2-40B4-BE49-F238E27FC236}">
                  <a16:creationId xmlns:a16="http://schemas.microsoft.com/office/drawing/2014/main" id="{A1574FCC-646A-4771-AB54-A44212F198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5" name="Freeform 19">
              <a:extLst>
                <a:ext uri="{FF2B5EF4-FFF2-40B4-BE49-F238E27FC236}">
                  <a16:creationId xmlns:a16="http://schemas.microsoft.com/office/drawing/2014/main" id="{A56CC2BC-E51D-4A79-AA80-770FAA7844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6" name="Freeform 20">
              <a:extLst>
                <a:ext uri="{FF2B5EF4-FFF2-40B4-BE49-F238E27FC236}">
                  <a16:creationId xmlns:a16="http://schemas.microsoft.com/office/drawing/2014/main" id="{C95E0495-B7F8-44C5-AD1F-5F3C8633E3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17" name="Freeform 21">
              <a:extLst>
                <a:ext uri="{FF2B5EF4-FFF2-40B4-BE49-F238E27FC236}">
                  <a16:creationId xmlns:a16="http://schemas.microsoft.com/office/drawing/2014/main" id="{28C1E7AA-A198-498A-9426-7632D7AA3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118" name="Freeform 22">
              <a:extLst>
                <a:ext uri="{FF2B5EF4-FFF2-40B4-BE49-F238E27FC236}">
                  <a16:creationId xmlns:a16="http://schemas.microsoft.com/office/drawing/2014/main" id="{96410611-0DF8-42D3-91B1-B87AE692EB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9" name="Freeform 23">
              <a:extLst>
                <a:ext uri="{FF2B5EF4-FFF2-40B4-BE49-F238E27FC236}">
                  <a16:creationId xmlns:a16="http://schemas.microsoft.com/office/drawing/2014/main" id="{EACF821F-24B2-49B5-8688-744B0EADF0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0" name="Freeform 24">
              <a:extLst>
                <a:ext uri="{FF2B5EF4-FFF2-40B4-BE49-F238E27FC236}">
                  <a16:creationId xmlns:a16="http://schemas.microsoft.com/office/drawing/2014/main" id="{418BD791-FEEE-4A18-A5EF-F3815F184C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1" name="Freeform 25">
              <a:extLst>
                <a:ext uri="{FF2B5EF4-FFF2-40B4-BE49-F238E27FC236}">
                  <a16:creationId xmlns:a16="http://schemas.microsoft.com/office/drawing/2014/main" id="{D5D16C8F-EA4F-447C-934A-06E7BFAE92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pic>
        <p:nvPicPr>
          <p:cNvPr id="6" name="Picture Placeholder 5" descr="A screenshot of a cell phone&#10;&#10;Description automatically generated">
            <a:extLst>
              <a:ext uri="{FF2B5EF4-FFF2-40B4-BE49-F238E27FC236}">
                <a16:creationId xmlns:a16="http://schemas.microsoft.com/office/drawing/2014/main" id="{28852963-30F5-CD48-B273-8C192F0FFC90}"/>
              </a:ext>
            </a:extLst>
          </p:cNvPr>
          <p:cNvPicPr>
            <a:picLocks noGrp="1" noChangeAspect="1"/>
          </p:cNvPicPr>
          <p:nvPr>
            <p:ph type="pic" idx="1"/>
          </p:nvPr>
        </p:nvPicPr>
        <p:blipFill rotWithShape="1">
          <a:blip r:embed="rId3"/>
          <a:srcRect t="5443" r="-3" b="5441"/>
          <a:stretch/>
        </p:blipFill>
        <p:spPr>
          <a:xfrm>
            <a:off x="643467" y="834474"/>
            <a:ext cx="10905066" cy="5174763"/>
          </a:xfrm>
          <a:prstGeom prst="rect">
            <a:avLst/>
          </a:prstGeom>
        </p:spPr>
      </p:pic>
      <p:sp>
        <p:nvSpPr>
          <p:cNvPr id="2" name="TextBox 1">
            <a:extLst>
              <a:ext uri="{FF2B5EF4-FFF2-40B4-BE49-F238E27FC236}">
                <a16:creationId xmlns:a16="http://schemas.microsoft.com/office/drawing/2014/main" id="{608D3588-EDE5-B041-A3EA-3B461667D50C}"/>
              </a:ext>
            </a:extLst>
          </p:cNvPr>
          <p:cNvSpPr txBox="1"/>
          <p:nvPr/>
        </p:nvSpPr>
        <p:spPr>
          <a:xfrm>
            <a:off x="481077" y="6107003"/>
            <a:ext cx="11229846" cy="646331"/>
          </a:xfrm>
          <a:prstGeom prst="rect">
            <a:avLst/>
          </a:prstGeom>
          <a:solidFill>
            <a:schemeClr val="accent1"/>
          </a:solidFill>
        </p:spPr>
        <p:txBody>
          <a:bodyPr wrap="square" rtlCol="0">
            <a:spAutoFit/>
          </a:bodyPr>
          <a:lstStyle/>
          <a:p>
            <a:pPr marL="285750" indent="-285750">
              <a:buFont typeface="Arial" panose="020B0604020202020204" pitchFamily="34" charset="0"/>
              <a:buChar char="•"/>
            </a:pPr>
            <a:r>
              <a:rPr lang="en-US" dirty="0"/>
              <a:t>We wanted to analyze sale trends between the 2 brands over time to see if there were any spikes during certain times of year, as well as compare the brand sales ($)</a:t>
            </a:r>
          </a:p>
        </p:txBody>
      </p:sp>
      <p:sp>
        <p:nvSpPr>
          <p:cNvPr id="3" name="TextBox 2">
            <a:extLst>
              <a:ext uri="{FF2B5EF4-FFF2-40B4-BE49-F238E27FC236}">
                <a16:creationId xmlns:a16="http://schemas.microsoft.com/office/drawing/2014/main" id="{AD02167C-72A8-B648-90EA-5D5CBC457976}"/>
              </a:ext>
            </a:extLst>
          </p:cNvPr>
          <p:cNvSpPr txBox="1"/>
          <p:nvPr/>
        </p:nvSpPr>
        <p:spPr>
          <a:xfrm>
            <a:off x="1449982" y="192881"/>
            <a:ext cx="9321335" cy="523220"/>
          </a:xfrm>
          <a:prstGeom prst="rect">
            <a:avLst/>
          </a:prstGeom>
          <a:solidFill>
            <a:schemeClr val="accent1"/>
          </a:solidFill>
        </p:spPr>
        <p:txBody>
          <a:bodyPr wrap="square" rtlCol="0">
            <a:spAutoFit/>
          </a:bodyPr>
          <a:lstStyle/>
          <a:p>
            <a:pPr algn="ctr"/>
            <a:r>
              <a:rPr lang="en-US" sz="2800" dirty="0"/>
              <a:t>Analysis: Brand Name vs Resell Value</a:t>
            </a:r>
          </a:p>
        </p:txBody>
      </p:sp>
    </p:spTree>
    <p:extLst>
      <p:ext uri="{BB962C8B-B14F-4D97-AF65-F5344CB8AC3E}">
        <p14:creationId xmlns:p14="http://schemas.microsoft.com/office/powerpoint/2010/main" val="3607078672"/>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91" name="Rectangle 155">
            <a:extLst>
              <a:ext uri="{FF2B5EF4-FFF2-40B4-BE49-F238E27FC236}">
                <a16:creationId xmlns:a16="http://schemas.microsoft.com/office/drawing/2014/main" id="{FDF6070E-CACF-434A-A9CA-CE262E3758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55AA0969-8AE7-E147-A1EF-71646A4F3DDB}"/>
              </a:ext>
            </a:extLst>
          </p:cNvPr>
          <p:cNvPicPr>
            <a:picLocks noChangeAspect="1"/>
          </p:cNvPicPr>
          <p:nvPr/>
        </p:nvPicPr>
        <p:blipFill rotWithShape="1">
          <a:blip r:embed="rId3"/>
          <a:srcRect t="35526" b="10472"/>
          <a:stretch/>
        </p:blipFill>
        <p:spPr>
          <a:xfrm>
            <a:off x="20" y="226"/>
            <a:ext cx="12191675" cy="6858000"/>
          </a:xfrm>
          <a:prstGeom prst="rect">
            <a:avLst/>
          </a:prstGeom>
        </p:spPr>
      </p:pic>
      <p:grpSp>
        <p:nvGrpSpPr>
          <p:cNvPr id="192" name="Group 157">
            <a:extLst>
              <a:ext uri="{FF2B5EF4-FFF2-40B4-BE49-F238E27FC236}">
                <a16:creationId xmlns:a16="http://schemas.microsoft.com/office/drawing/2014/main" id="{0596932A-7AC5-4340-9820-D99F79AFEF1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4156" y="1699589"/>
            <a:ext cx="3675191" cy="3470421"/>
            <a:chOff x="697168" y="1816768"/>
            <a:chExt cx="3675191" cy="3470421"/>
          </a:xfrm>
        </p:grpSpPr>
        <p:sp>
          <p:nvSpPr>
            <p:cNvPr id="193" name="Rectangle 158">
              <a:extLst>
                <a:ext uri="{FF2B5EF4-FFF2-40B4-BE49-F238E27FC236}">
                  <a16:creationId xmlns:a16="http://schemas.microsoft.com/office/drawing/2014/main" id="{C64313C1-2A73-45FB-85E0-BF37D364CD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168" y="1816768"/>
              <a:ext cx="3675191" cy="50292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Isosceles Triangle 22">
              <a:extLst>
                <a:ext uri="{FF2B5EF4-FFF2-40B4-BE49-F238E27FC236}">
                  <a16:creationId xmlns:a16="http://schemas.microsoft.com/office/drawing/2014/main" id="{990104D0-ADB4-4EBC-9F50-F5A5D3C75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Rectangle 160">
              <a:extLst>
                <a:ext uri="{FF2B5EF4-FFF2-40B4-BE49-F238E27FC236}">
                  <a16:creationId xmlns:a16="http://schemas.microsoft.com/office/drawing/2014/main" id="{BE86E2BF-D22F-47C6-8A56-A65AAF27FB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6" name="Rectangle 162">
            <a:extLst>
              <a:ext uri="{FF2B5EF4-FFF2-40B4-BE49-F238E27FC236}">
                <a16:creationId xmlns:a16="http://schemas.microsoft.com/office/drawing/2014/main" id="{3CD947B6-F78E-4C29-9CAD-98A4A509B4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9648" y="0"/>
            <a:ext cx="6102351" cy="6858000"/>
          </a:xfrm>
          <a:prstGeom prst="rect">
            <a:avLst/>
          </a:prstGeom>
          <a:solidFill>
            <a:srgbClr val="000001">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device&#10;&#10;Description automatically generated">
            <a:extLst>
              <a:ext uri="{FF2B5EF4-FFF2-40B4-BE49-F238E27FC236}">
                <a16:creationId xmlns:a16="http://schemas.microsoft.com/office/drawing/2014/main" id="{2A1C2350-FD6C-DB4B-95CF-7E23C2015394}"/>
              </a:ext>
            </a:extLst>
          </p:cNvPr>
          <p:cNvPicPr>
            <a:picLocks noChangeAspect="1"/>
          </p:cNvPicPr>
          <p:nvPr/>
        </p:nvPicPr>
        <p:blipFill rotWithShape="1">
          <a:blip r:embed="rId4"/>
          <a:srcRect l="28913" r="25665" b="4"/>
          <a:stretch/>
        </p:blipFill>
        <p:spPr>
          <a:xfrm>
            <a:off x="6355972" y="1908846"/>
            <a:ext cx="2762029" cy="3040308"/>
          </a:xfrm>
          <a:prstGeom prst="rect">
            <a:avLst/>
          </a:prstGeom>
        </p:spPr>
      </p:pic>
      <p:pic>
        <p:nvPicPr>
          <p:cNvPr id="7" name="Content Placeholder 6" descr="A picture containing device&#10;&#10;Description automatically generated">
            <a:extLst>
              <a:ext uri="{FF2B5EF4-FFF2-40B4-BE49-F238E27FC236}">
                <a16:creationId xmlns:a16="http://schemas.microsoft.com/office/drawing/2014/main" id="{60A283E4-FD6E-D84C-9BC3-A07E02C1B2AE}"/>
              </a:ext>
            </a:extLst>
          </p:cNvPr>
          <p:cNvPicPr>
            <a:picLocks noChangeAspect="1"/>
          </p:cNvPicPr>
          <p:nvPr/>
        </p:nvPicPr>
        <p:blipFill rotWithShape="1">
          <a:blip r:embed="rId5"/>
          <a:srcRect l="28539" r="26039" b="4"/>
          <a:stretch/>
        </p:blipFill>
        <p:spPr>
          <a:xfrm>
            <a:off x="9301076" y="1908846"/>
            <a:ext cx="2762027" cy="3040307"/>
          </a:xfrm>
          <a:prstGeom prst="rect">
            <a:avLst/>
          </a:prstGeom>
        </p:spPr>
      </p:pic>
      <p:sp>
        <p:nvSpPr>
          <p:cNvPr id="8" name="TextBox 7">
            <a:extLst>
              <a:ext uri="{FF2B5EF4-FFF2-40B4-BE49-F238E27FC236}">
                <a16:creationId xmlns:a16="http://schemas.microsoft.com/office/drawing/2014/main" id="{8C1C47B9-E223-E849-99CC-2ED43623D93E}"/>
              </a:ext>
            </a:extLst>
          </p:cNvPr>
          <p:cNvSpPr txBox="1"/>
          <p:nvPr/>
        </p:nvSpPr>
        <p:spPr>
          <a:xfrm>
            <a:off x="1201063" y="2275661"/>
            <a:ext cx="3668284" cy="2585323"/>
          </a:xfrm>
          <a:prstGeom prst="rect">
            <a:avLst/>
          </a:prstGeom>
          <a:noFill/>
        </p:spPr>
        <p:txBody>
          <a:bodyPr wrap="square" rtlCol="0">
            <a:spAutoFit/>
          </a:bodyPr>
          <a:lstStyle/>
          <a:p>
            <a:pPr marL="285750" indent="-285750">
              <a:buFont typeface="Arial" panose="020B0604020202020204" pitchFamily="34" charset="0"/>
              <a:buChar char="•"/>
            </a:pPr>
            <a:r>
              <a:rPr lang="en-US" dirty="0"/>
              <a:t>In analyzing the 2 brands, we examined both how many shoes were sold, as well as $ to dig into the popularity and resell worth </a:t>
            </a:r>
          </a:p>
          <a:p>
            <a:pPr marL="285750" indent="-285750">
              <a:buFont typeface="Arial" panose="020B0604020202020204" pitchFamily="34" charset="0"/>
              <a:buChar char="•"/>
            </a:pPr>
            <a:r>
              <a:rPr lang="en-US" dirty="0"/>
              <a:t>We were surprised to find that, although Yeezy sold more units, Off White resells were more profitable</a:t>
            </a:r>
          </a:p>
        </p:txBody>
      </p:sp>
      <p:sp>
        <p:nvSpPr>
          <p:cNvPr id="9" name="TextBox 8">
            <a:extLst>
              <a:ext uri="{FF2B5EF4-FFF2-40B4-BE49-F238E27FC236}">
                <a16:creationId xmlns:a16="http://schemas.microsoft.com/office/drawing/2014/main" id="{AA299244-2C92-8644-97AF-204E7473C269}"/>
              </a:ext>
            </a:extLst>
          </p:cNvPr>
          <p:cNvSpPr txBox="1"/>
          <p:nvPr/>
        </p:nvSpPr>
        <p:spPr>
          <a:xfrm>
            <a:off x="6355973" y="451614"/>
            <a:ext cx="5707130" cy="430887"/>
          </a:xfrm>
          <a:prstGeom prst="rect">
            <a:avLst/>
          </a:prstGeom>
          <a:noFill/>
        </p:spPr>
        <p:txBody>
          <a:bodyPr wrap="square" rtlCol="0">
            <a:spAutoFit/>
          </a:bodyPr>
          <a:lstStyle/>
          <a:p>
            <a:pPr algn="ctr"/>
            <a:r>
              <a:rPr lang="en-US" sz="2200" dirty="0"/>
              <a:t>Analysis: Brand Name vs Resell Value</a:t>
            </a:r>
          </a:p>
        </p:txBody>
      </p:sp>
    </p:spTree>
    <p:extLst>
      <p:ext uri="{BB962C8B-B14F-4D97-AF65-F5344CB8AC3E}">
        <p14:creationId xmlns:p14="http://schemas.microsoft.com/office/powerpoint/2010/main" val="3780109600"/>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1643</Words>
  <Application>Microsoft Macintosh PowerPoint</Application>
  <PresentationFormat>Widescreen</PresentationFormat>
  <Paragraphs>143</Paragraphs>
  <Slides>24</Slides>
  <Notes>20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Calibri</vt:lpstr>
      <vt:lpstr>Calibri Light</vt:lpstr>
      <vt:lpstr>Courier New</vt:lpstr>
      <vt:lpstr>Rockwell</vt:lpstr>
      <vt:lpstr>Wingdings</vt:lpstr>
      <vt:lpstr>Atlas</vt:lpstr>
      <vt:lpstr>Yeezy vs. Off White</vt:lpstr>
      <vt:lpstr>Background</vt:lpstr>
      <vt:lpstr>Background: The Designers</vt:lpstr>
      <vt:lpstr>What has the biggest effect on resell value?</vt:lpstr>
      <vt:lpstr> </vt:lpstr>
      <vt:lpstr>PowerPoint Presentation</vt:lpstr>
      <vt:lpstr>Methodologies</vt:lpstr>
      <vt:lpstr>PowerPoint Presentation</vt:lpstr>
      <vt:lpstr>PowerPoint Presentation</vt:lpstr>
      <vt:lpstr>PowerPoint Presentation</vt:lpstr>
      <vt:lpstr>PowerPoint Presentation</vt:lpstr>
      <vt:lpstr>PowerPoint Presentation</vt:lpstr>
      <vt:lpstr>PowerPoint Presentation</vt:lpstr>
      <vt:lpstr>Analysis: Shoe Size vs Resell Value</vt:lpstr>
      <vt:lpstr>Analysis: Shoe Size vs Resell Value</vt:lpstr>
      <vt:lpstr>PowerPoint Presentation</vt:lpstr>
      <vt:lpstr>Avg Loss Margin % per State (where applicable)</vt:lpstr>
      <vt:lpstr>PowerPoint Presentation</vt:lpstr>
      <vt:lpstr>PowerPoint Presentation</vt:lpstr>
      <vt:lpstr>PowerPoint Presentation</vt:lpstr>
      <vt:lpstr>Ye-nited States of Virgil</vt:lpstr>
      <vt:lpstr>Conclusions</vt:lpstr>
      <vt:lpstr>Data Limitations &amp; Other Considerations</vt:lpstr>
      <vt:lpstr>Q&amp;A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Yeezy vs. Off White</dc:title>
  <dc:creator>Kirstie Jones</dc:creator>
  <cp:lastModifiedBy>Kirstie Jones</cp:lastModifiedBy>
  <cp:revision>1</cp:revision>
  <dcterms:created xsi:type="dcterms:W3CDTF">2020-08-01T23:59:13Z</dcterms:created>
  <dcterms:modified xsi:type="dcterms:W3CDTF">2020-08-02T00:06:10Z</dcterms:modified>
</cp:coreProperties>
</file>

<file path=docProps/thumbnail.jpeg>
</file>